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313" r:id="rId4"/>
    <p:sldId id="315" r:id="rId5"/>
    <p:sldId id="304" r:id="rId6"/>
    <p:sldId id="266" r:id="rId7"/>
    <p:sldId id="305" r:id="rId8"/>
    <p:sldId id="319" r:id="rId9"/>
    <p:sldId id="307" r:id="rId10"/>
    <p:sldId id="296" r:id="rId11"/>
    <p:sldId id="290" r:id="rId12"/>
    <p:sldId id="302" r:id="rId13"/>
    <p:sldId id="297" r:id="rId14"/>
    <p:sldId id="286" r:id="rId15"/>
    <p:sldId id="291" r:id="rId16"/>
    <p:sldId id="292" r:id="rId17"/>
    <p:sldId id="318" r:id="rId18"/>
    <p:sldId id="308" r:id="rId19"/>
    <p:sldId id="311" r:id="rId20"/>
    <p:sldId id="309" r:id="rId21"/>
    <p:sldId id="293" r:id="rId22"/>
    <p:sldId id="317" r:id="rId23"/>
  </p:sldIdLst>
  <p:sldSz cx="10688638" cy="7562850"/>
  <p:notesSz cx="6797675" cy="9926638"/>
  <p:defaultTextStyle>
    <a:defPPr>
      <a:defRPr lang="de-DE"/>
    </a:defPPr>
    <a:lvl1pPr marL="0" algn="l" defTabSz="53506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5061" algn="l" defTabSz="53506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70122" algn="l" defTabSz="53506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5183" algn="l" defTabSz="53506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40245" algn="l" defTabSz="53506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75306" algn="l" defTabSz="53506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10367" algn="l" defTabSz="53506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45428" algn="l" defTabSz="53506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80489" algn="l" defTabSz="535061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DB789AB7-9A47-3F4E-A775-FA270E5979A9}">
          <p14:sldIdLst>
            <p14:sldId id="256"/>
            <p14:sldId id="313"/>
            <p14:sldId id="315"/>
            <p14:sldId id="304"/>
            <p14:sldId id="266"/>
            <p14:sldId id="305"/>
            <p14:sldId id="319"/>
            <p14:sldId id="307"/>
            <p14:sldId id="296"/>
            <p14:sldId id="290"/>
            <p14:sldId id="302"/>
            <p14:sldId id="297"/>
            <p14:sldId id="286"/>
            <p14:sldId id="291"/>
            <p14:sldId id="292"/>
            <p14:sldId id="318"/>
            <p14:sldId id="308"/>
            <p14:sldId id="311"/>
            <p14:sldId id="309"/>
            <p14:sldId id="293"/>
            <p14:sldId id="31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EDD7"/>
    <a:srgbClr val="0041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8" autoAdjust="0"/>
    <p:restoredTop sz="94647" autoAdjust="0"/>
  </p:normalViewPr>
  <p:slideViewPr>
    <p:cSldViewPr snapToGrid="0" snapToObjects="1">
      <p:cViewPr>
        <p:scale>
          <a:sx n="71" d="100"/>
          <a:sy n="71" d="100"/>
        </p:scale>
        <p:origin x="-1740" y="-714"/>
      </p:cViewPr>
      <p:guideLst>
        <p:guide orient="horz" pos="2383"/>
        <p:guide pos="33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12" d="100"/>
          <a:sy n="112" d="100"/>
        </p:scale>
        <p:origin x="-424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073DB8-8312-2B47-8150-A1766ECB9DD8}" type="datetimeFigureOut">
              <a:rPr lang="de-DE" smtClean="0"/>
              <a:pPr/>
              <a:t>28.02.2015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768350" y="744538"/>
            <a:ext cx="52609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B5C7AC-26BA-8D46-A42A-C72FED12137A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7656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01648" y="2349386"/>
            <a:ext cx="9085343" cy="1621111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603296" y="4285616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5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01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0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75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454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804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/>
              <a:pPr/>
              <a:t>28.02.2015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8170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/>
              <a:pPr/>
              <a:t>28.02.2015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040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764517" y="318620"/>
            <a:ext cx="3030304" cy="6780306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73607" y="318620"/>
            <a:ext cx="8912765" cy="6780306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/>
              <a:pPr/>
              <a:t>28.02.2015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1636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01648" y="2349386"/>
            <a:ext cx="9085343" cy="1621111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603296" y="4285616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5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01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0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75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454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804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28.02.2015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26862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28.02.2015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66154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4328" y="4859832"/>
            <a:ext cx="9085343" cy="1502066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44328" y="3205459"/>
            <a:ext cx="9085343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506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012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5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02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753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036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4542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804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28.02.2015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38271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73608" y="1853950"/>
            <a:ext cx="5971534" cy="5244977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823287" y="1853950"/>
            <a:ext cx="5971534" cy="5244977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28.02.2015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722298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5" cy="1260475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4433" y="1692889"/>
            <a:ext cx="4722671" cy="705515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5061" indent="0">
              <a:buNone/>
              <a:defRPr sz="2300" b="1"/>
            </a:lvl2pPr>
            <a:lvl3pPr marL="1070122" indent="0">
              <a:buNone/>
              <a:defRPr sz="2100" b="1"/>
            </a:lvl3pPr>
            <a:lvl4pPr marL="1605183" indent="0">
              <a:buNone/>
              <a:defRPr sz="1900" b="1"/>
            </a:lvl4pPr>
            <a:lvl5pPr marL="2140245" indent="0">
              <a:buNone/>
              <a:defRPr sz="1900" b="1"/>
            </a:lvl5pPr>
            <a:lvl6pPr marL="2675306" indent="0">
              <a:buNone/>
              <a:defRPr sz="1900" b="1"/>
            </a:lvl6pPr>
            <a:lvl7pPr marL="3210367" indent="0">
              <a:buNone/>
              <a:defRPr sz="1900" b="1"/>
            </a:lvl7pPr>
            <a:lvl8pPr marL="3745428" indent="0">
              <a:buNone/>
              <a:defRPr sz="1900" b="1"/>
            </a:lvl8pPr>
            <a:lvl9pPr marL="4280489" indent="0">
              <a:buNone/>
              <a:defRPr sz="19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34433" y="2398404"/>
            <a:ext cx="4722671" cy="4357393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429681" y="1692889"/>
            <a:ext cx="4724526" cy="705515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5061" indent="0">
              <a:buNone/>
              <a:defRPr sz="2300" b="1"/>
            </a:lvl2pPr>
            <a:lvl3pPr marL="1070122" indent="0">
              <a:buNone/>
              <a:defRPr sz="2100" b="1"/>
            </a:lvl3pPr>
            <a:lvl4pPr marL="1605183" indent="0">
              <a:buNone/>
              <a:defRPr sz="1900" b="1"/>
            </a:lvl4pPr>
            <a:lvl5pPr marL="2140245" indent="0">
              <a:buNone/>
              <a:defRPr sz="1900" b="1"/>
            </a:lvl5pPr>
            <a:lvl6pPr marL="2675306" indent="0">
              <a:buNone/>
              <a:defRPr sz="1900" b="1"/>
            </a:lvl6pPr>
            <a:lvl7pPr marL="3210367" indent="0">
              <a:buNone/>
              <a:defRPr sz="1900" b="1"/>
            </a:lvl7pPr>
            <a:lvl8pPr marL="3745428" indent="0">
              <a:buNone/>
              <a:defRPr sz="1900" b="1"/>
            </a:lvl8pPr>
            <a:lvl9pPr marL="4280489" indent="0">
              <a:buNone/>
              <a:defRPr sz="19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429681" y="2398404"/>
            <a:ext cx="4724526" cy="4357393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28.02.2015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133341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28.02.2015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506011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28.02.2015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91129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434" y="301114"/>
            <a:ext cx="3516488" cy="128148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178960" y="301114"/>
            <a:ext cx="5975246" cy="6454683"/>
          </a:xfrm>
        </p:spPr>
        <p:txBody>
          <a:bodyPr/>
          <a:lstStyle>
            <a:lvl1pPr>
              <a:defRPr sz="37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34434" y="1582597"/>
            <a:ext cx="3516488" cy="5173200"/>
          </a:xfrm>
        </p:spPr>
        <p:txBody>
          <a:bodyPr/>
          <a:lstStyle>
            <a:lvl1pPr marL="0" indent="0">
              <a:buNone/>
              <a:defRPr sz="1600"/>
            </a:lvl1pPr>
            <a:lvl2pPr marL="535061" indent="0">
              <a:buNone/>
              <a:defRPr sz="1400"/>
            </a:lvl2pPr>
            <a:lvl3pPr marL="1070122" indent="0">
              <a:buNone/>
              <a:defRPr sz="1200"/>
            </a:lvl3pPr>
            <a:lvl4pPr marL="1605183" indent="0">
              <a:buNone/>
              <a:defRPr sz="1100"/>
            </a:lvl4pPr>
            <a:lvl5pPr marL="2140245" indent="0">
              <a:buNone/>
              <a:defRPr sz="1100"/>
            </a:lvl5pPr>
            <a:lvl6pPr marL="2675306" indent="0">
              <a:buNone/>
              <a:defRPr sz="1100"/>
            </a:lvl6pPr>
            <a:lvl7pPr marL="3210367" indent="0">
              <a:buNone/>
              <a:defRPr sz="1100"/>
            </a:lvl7pPr>
            <a:lvl8pPr marL="3745428" indent="0">
              <a:buNone/>
              <a:defRPr sz="1100"/>
            </a:lvl8pPr>
            <a:lvl9pPr marL="4280489" indent="0">
              <a:buNone/>
              <a:defRPr sz="11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28.02.2015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5420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/>
              <a:pPr/>
              <a:t>28.02.2015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87259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7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095048" y="675754"/>
            <a:ext cx="6413183" cy="4537710"/>
          </a:xfrm>
        </p:spPr>
        <p:txBody>
          <a:bodyPr/>
          <a:lstStyle>
            <a:lvl1pPr marL="0" indent="0">
              <a:buNone/>
              <a:defRPr sz="3700"/>
            </a:lvl1pPr>
            <a:lvl2pPr marL="535061" indent="0">
              <a:buNone/>
              <a:defRPr sz="3300"/>
            </a:lvl2pPr>
            <a:lvl3pPr marL="1070122" indent="0">
              <a:buNone/>
              <a:defRPr sz="2800"/>
            </a:lvl3pPr>
            <a:lvl4pPr marL="1605183" indent="0">
              <a:buNone/>
              <a:defRPr sz="2300"/>
            </a:lvl4pPr>
            <a:lvl5pPr marL="2140245" indent="0">
              <a:buNone/>
              <a:defRPr sz="2300"/>
            </a:lvl5pPr>
            <a:lvl6pPr marL="2675306" indent="0">
              <a:buNone/>
              <a:defRPr sz="2300"/>
            </a:lvl6pPr>
            <a:lvl7pPr marL="3210367" indent="0">
              <a:buNone/>
              <a:defRPr sz="2300"/>
            </a:lvl7pPr>
            <a:lvl8pPr marL="3745428" indent="0">
              <a:buNone/>
              <a:defRPr sz="2300"/>
            </a:lvl8pPr>
            <a:lvl9pPr marL="4280489" indent="0">
              <a:buNone/>
              <a:defRPr sz="23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35061" indent="0">
              <a:buNone/>
              <a:defRPr sz="1400"/>
            </a:lvl2pPr>
            <a:lvl3pPr marL="1070122" indent="0">
              <a:buNone/>
              <a:defRPr sz="1200"/>
            </a:lvl3pPr>
            <a:lvl4pPr marL="1605183" indent="0">
              <a:buNone/>
              <a:defRPr sz="1100"/>
            </a:lvl4pPr>
            <a:lvl5pPr marL="2140245" indent="0">
              <a:buNone/>
              <a:defRPr sz="1100"/>
            </a:lvl5pPr>
            <a:lvl6pPr marL="2675306" indent="0">
              <a:buNone/>
              <a:defRPr sz="1100"/>
            </a:lvl6pPr>
            <a:lvl7pPr marL="3210367" indent="0">
              <a:buNone/>
              <a:defRPr sz="1100"/>
            </a:lvl7pPr>
            <a:lvl8pPr marL="3745428" indent="0">
              <a:buNone/>
              <a:defRPr sz="1100"/>
            </a:lvl8pPr>
            <a:lvl9pPr marL="4280489" indent="0">
              <a:buNone/>
              <a:defRPr sz="11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28.02.2015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623032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28.02.2015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932122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764517" y="318620"/>
            <a:ext cx="3030304" cy="6780306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73607" y="318620"/>
            <a:ext cx="8912765" cy="6780306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28.02.2015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27718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4328" y="4859832"/>
            <a:ext cx="9085343" cy="1502066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44328" y="3205459"/>
            <a:ext cx="9085343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506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012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5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02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753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036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4542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804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/>
              <a:pPr/>
              <a:t>28.02.2015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9873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73608" y="1853950"/>
            <a:ext cx="5971534" cy="5244977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823287" y="1853950"/>
            <a:ext cx="5971534" cy="5244977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/>
              <a:pPr/>
              <a:t>28.02.2015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751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5" cy="1260475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4433" y="1692889"/>
            <a:ext cx="4722671" cy="705515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5061" indent="0">
              <a:buNone/>
              <a:defRPr sz="2300" b="1"/>
            </a:lvl2pPr>
            <a:lvl3pPr marL="1070122" indent="0">
              <a:buNone/>
              <a:defRPr sz="2100" b="1"/>
            </a:lvl3pPr>
            <a:lvl4pPr marL="1605183" indent="0">
              <a:buNone/>
              <a:defRPr sz="1900" b="1"/>
            </a:lvl4pPr>
            <a:lvl5pPr marL="2140245" indent="0">
              <a:buNone/>
              <a:defRPr sz="1900" b="1"/>
            </a:lvl5pPr>
            <a:lvl6pPr marL="2675306" indent="0">
              <a:buNone/>
              <a:defRPr sz="1900" b="1"/>
            </a:lvl6pPr>
            <a:lvl7pPr marL="3210367" indent="0">
              <a:buNone/>
              <a:defRPr sz="1900" b="1"/>
            </a:lvl7pPr>
            <a:lvl8pPr marL="3745428" indent="0">
              <a:buNone/>
              <a:defRPr sz="1900" b="1"/>
            </a:lvl8pPr>
            <a:lvl9pPr marL="4280489" indent="0">
              <a:buNone/>
              <a:defRPr sz="19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34433" y="2398404"/>
            <a:ext cx="4722671" cy="4357393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429681" y="1692889"/>
            <a:ext cx="4724526" cy="705515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5061" indent="0">
              <a:buNone/>
              <a:defRPr sz="2300" b="1"/>
            </a:lvl2pPr>
            <a:lvl3pPr marL="1070122" indent="0">
              <a:buNone/>
              <a:defRPr sz="2100" b="1"/>
            </a:lvl3pPr>
            <a:lvl4pPr marL="1605183" indent="0">
              <a:buNone/>
              <a:defRPr sz="1900" b="1"/>
            </a:lvl4pPr>
            <a:lvl5pPr marL="2140245" indent="0">
              <a:buNone/>
              <a:defRPr sz="1900" b="1"/>
            </a:lvl5pPr>
            <a:lvl6pPr marL="2675306" indent="0">
              <a:buNone/>
              <a:defRPr sz="1900" b="1"/>
            </a:lvl6pPr>
            <a:lvl7pPr marL="3210367" indent="0">
              <a:buNone/>
              <a:defRPr sz="1900" b="1"/>
            </a:lvl7pPr>
            <a:lvl8pPr marL="3745428" indent="0">
              <a:buNone/>
              <a:defRPr sz="1900" b="1"/>
            </a:lvl8pPr>
            <a:lvl9pPr marL="4280489" indent="0">
              <a:buNone/>
              <a:defRPr sz="19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429681" y="2398404"/>
            <a:ext cx="4724526" cy="4357393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/>
              <a:pPr/>
              <a:t>28.02.2015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3780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/>
              <a:pPr/>
              <a:t>28.02.2015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1897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/>
              <a:pPr/>
              <a:t>28.02.2015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5166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434" y="301114"/>
            <a:ext cx="3516488" cy="128148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178960" y="301114"/>
            <a:ext cx="5975246" cy="6454683"/>
          </a:xfrm>
        </p:spPr>
        <p:txBody>
          <a:bodyPr/>
          <a:lstStyle>
            <a:lvl1pPr>
              <a:defRPr sz="37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34434" y="1582597"/>
            <a:ext cx="3516488" cy="5173200"/>
          </a:xfrm>
        </p:spPr>
        <p:txBody>
          <a:bodyPr/>
          <a:lstStyle>
            <a:lvl1pPr marL="0" indent="0">
              <a:buNone/>
              <a:defRPr sz="1600"/>
            </a:lvl1pPr>
            <a:lvl2pPr marL="535061" indent="0">
              <a:buNone/>
              <a:defRPr sz="1400"/>
            </a:lvl2pPr>
            <a:lvl3pPr marL="1070122" indent="0">
              <a:buNone/>
              <a:defRPr sz="1200"/>
            </a:lvl3pPr>
            <a:lvl4pPr marL="1605183" indent="0">
              <a:buNone/>
              <a:defRPr sz="1100"/>
            </a:lvl4pPr>
            <a:lvl5pPr marL="2140245" indent="0">
              <a:buNone/>
              <a:defRPr sz="1100"/>
            </a:lvl5pPr>
            <a:lvl6pPr marL="2675306" indent="0">
              <a:buNone/>
              <a:defRPr sz="1100"/>
            </a:lvl6pPr>
            <a:lvl7pPr marL="3210367" indent="0">
              <a:buNone/>
              <a:defRPr sz="1100"/>
            </a:lvl7pPr>
            <a:lvl8pPr marL="3745428" indent="0">
              <a:buNone/>
              <a:defRPr sz="1100"/>
            </a:lvl8pPr>
            <a:lvl9pPr marL="4280489" indent="0">
              <a:buNone/>
              <a:defRPr sz="11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/>
              <a:pPr/>
              <a:t>28.02.2015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1678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7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095048" y="675754"/>
            <a:ext cx="6413183" cy="4537710"/>
          </a:xfrm>
        </p:spPr>
        <p:txBody>
          <a:bodyPr/>
          <a:lstStyle>
            <a:lvl1pPr marL="0" indent="0">
              <a:buNone/>
              <a:defRPr sz="3700"/>
            </a:lvl1pPr>
            <a:lvl2pPr marL="535061" indent="0">
              <a:buNone/>
              <a:defRPr sz="3300"/>
            </a:lvl2pPr>
            <a:lvl3pPr marL="1070122" indent="0">
              <a:buNone/>
              <a:defRPr sz="2800"/>
            </a:lvl3pPr>
            <a:lvl4pPr marL="1605183" indent="0">
              <a:buNone/>
              <a:defRPr sz="2300"/>
            </a:lvl4pPr>
            <a:lvl5pPr marL="2140245" indent="0">
              <a:buNone/>
              <a:defRPr sz="2300"/>
            </a:lvl5pPr>
            <a:lvl6pPr marL="2675306" indent="0">
              <a:buNone/>
              <a:defRPr sz="2300"/>
            </a:lvl6pPr>
            <a:lvl7pPr marL="3210367" indent="0">
              <a:buNone/>
              <a:defRPr sz="2300"/>
            </a:lvl7pPr>
            <a:lvl8pPr marL="3745428" indent="0">
              <a:buNone/>
              <a:defRPr sz="2300"/>
            </a:lvl8pPr>
            <a:lvl9pPr marL="4280489" indent="0">
              <a:buNone/>
              <a:defRPr sz="23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35061" indent="0">
              <a:buNone/>
              <a:defRPr sz="1400"/>
            </a:lvl2pPr>
            <a:lvl3pPr marL="1070122" indent="0">
              <a:buNone/>
              <a:defRPr sz="1200"/>
            </a:lvl3pPr>
            <a:lvl4pPr marL="1605183" indent="0">
              <a:buNone/>
              <a:defRPr sz="1100"/>
            </a:lvl4pPr>
            <a:lvl5pPr marL="2140245" indent="0">
              <a:buNone/>
              <a:defRPr sz="1100"/>
            </a:lvl5pPr>
            <a:lvl6pPr marL="2675306" indent="0">
              <a:buNone/>
              <a:defRPr sz="1100"/>
            </a:lvl6pPr>
            <a:lvl7pPr marL="3210367" indent="0">
              <a:buNone/>
              <a:defRPr sz="1100"/>
            </a:lvl7pPr>
            <a:lvl8pPr marL="3745428" indent="0">
              <a:buNone/>
              <a:defRPr sz="1100"/>
            </a:lvl8pPr>
            <a:lvl9pPr marL="4280489" indent="0">
              <a:buNone/>
              <a:defRPr sz="11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7136-3FC6-DE4A-B333-B291C821146C}" type="datetimeFigureOut">
              <a:rPr lang="de-DE" smtClean="0"/>
              <a:pPr/>
              <a:t>28.02.2015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EDEFD-36DA-514D-8EF7-CACD0B0BFFB1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9705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5" cy="1260475"/>
          </a:xfrm>
          <a:prstGeom prst="rect">
            <a:avLst/>
          </a:prstGeom>
        </p:spPr>
        <p:txBody>
          <a:bodyPr vert="horz" lIns="107012" tIns="53506" rIns="107012" bIns="53506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4432" y="1764666"/>
            <a:ext cx="9619775" cy="4991132"/>
          </a:xfrm>
          <a:prstGeom prst="rect">
            <a:avLst/>
          </a:prstGeom>
        </p:spPr>
        <p:txBody>
          <a:bodyPr vert="horz" lIns="107012" tIns="53506" rIns="107012" bIns="53506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5" cy="402652"/>
          </a:xfrm>
          <a:prstGeom prst="rect">
            <a:avLst/>
          </a:prstGeom>
        </p:spPr>
        <p:txBody>
          <a:bodyPr vert="horz" lIns="107012" tIns="53506" rIns="107012" bIns="53506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E7136-3FC6-DE4A-B333-B291C821146C}" type="datetimeFigureOut">
              <a:rPr lang="de-DE" smtClean="0"/>
              <a:pPr/>
              <a:t>28.02.2015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lIns="107012" tIns="53506" rIns="107012" bIns="53506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660191" y="7009643"/>
            <a:ext cx="2494015" cy="402652"/>
          </a:xfrm>
          <a:prstGeom prst="rect">
            <a:avLst/>
          </a:prstGeom>
        </p:spPr>
        <p:txBody>
          <a:bodyPr vert="horz" lIns="107012" tIns="53506" rIns="107012" bIns="53506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EDEFD-36DA-514D-8EF7-CACD0B0BFFB1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2678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35061" rtl="0" eaLnBrk="1" latinLnBrk="0" hangingPunct="1">
        <a:spcBef>
          <a:spcPct val="0"/>
        </a:spcBef>
        <a:buNone/>
        <a:defRPr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1296" indent="-401296" algn="l" defTabSz="535061" rtl="0" eaLnBrk="1" latinLnBrk="0" hangingPunct="1">
        <a:spcBef>
          <a:spcPct val="20000"/>
        </a:spcBef>
        <a:buFont typeface="Arial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69474" indent="-334413" algn="l" defTabSz="535061" rtl="0" eaLnBrk="1" latinLnBrk="0" hangingPunct="1">
        <a:spcBef>
          <a:spcPct val="20000"/>
        </a:spcBef>
        <a:buFont typeface="Arial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37653" indent="-267531" algn="l" defTabSz="535061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2714" indent="-267531" algn="l" defTabSz="535061" rtl="0" eaLnBrk="1" latinLnBrk="0" hangingPunct="1">
        <a:spcBef>
          <a:spcPct val="20000"/>
        </a:spcBef>
        <a:buFont typeface="Arial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07775" indent="-267531" algn="l" defTabSz="535061" rtl="0" eaLnBrk="1" latinLnBrk="0" hangingPunct="1">
        <a:spcBef>
          <a:spcPct val="20000"/>
        </a:spcBef>
        <a:buFont typeface="Arial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836" indent="-267531" algn="l" defTabSz="535061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77898" indent="-267531" algn="l" defTabSz="535061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2959" indent="-267531" algn="l" defTabSz="535061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48020" indent="-267531" algn="l" defTabSz="535061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5061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0122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5183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0245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75306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0367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45428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80489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5" cy="1260475"/>
          </a:xfrm>
          <a:prstGeom prst="rect">
            <a:avLst/>
          </a:prstGeom>
        </p:spPr>
        <p:txBody>
          <a:bodyPr vert="horz" lIns="107012" tIns="53506" rIns="107012" bIns="53506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4432" y="1764666"/>
            <a:ext cx="9619775" cy="4991132"/>
          </a:xfrm>
          <a:prstGeom prst="rect">
            <a:avLst/>
          </a:prstGeom>
        </p:spPr>
        <p:txBody>
          <a:bodyPr vert="horz" lIns="107012" tIns="53506" rIns="107012" bIns="53506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5" cy="402652"/>
          </a:xfrm>
          <a:prstGeom prst="rect">
            <a:avLst/>
          </a:prstGeom>
        </p:spPr>
        <p:txBody>
          <a:bodyPr vert="horz" lIns="107012" tIns="53506" rIns="107012" bIns="53506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E7136-3FC6-DE4A-B333-B291C821146C}" type="datetimeFigureOut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28.02.2015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lIns="107012" tIns="53506" rIns="107012" bIns="53506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660191" y="7009643"/>
            <a:ext cx="2494015" cy="402652"/>
          </a:xfrm>
          <a:prstGeom prst="rect">
            <a:avLst/>
          </a:prstGeom>
        </p:spPr>
        <p:txBody>
          <a:bodyPr vert="horz" lIns="107012" tIns="53506" rIns="107012" bIns="53506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EDEFD-36DA-514D-8EF7-CACD0B0BFFB1}" type="slidenum">
              <a:rPr lang="de-D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10050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535061" rtl="0" eaLnBrk="1" latinLnBrk="0" hangingPunct="1">
        <a:spcBef>
          <a:spcPct val="0"/>
        </a:spcBef>
        <a:buNone/>
        <a:defRPr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1296" indent="-401296" algn="l" defTabSz="535061" rtl="0" eaLnBrk="1" latinLnBrk="0" hangingPunct="1">
        <a:spcBef>
          <a:spcPct val="20000"/>
        </a:spcBef>
        <a:buFont typeface="Arial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69474" indent="-334413" algn="l" defTabSz="535061" rtl="0" eaLnBrk="1" latinLnBrk="0" hangingPunct="1">
        <a:spcBef>
          <a:spcPct val="20000"/>
        </a:spcBef>
        <a:buFont typeface="Arial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37653" indent="-267531" algn="l" defTabSz="535061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2714" indent="-267531" algn="l" defTabSz="535061" rtl="0" eaLnBrk="1" latinLnBrk="0" hangingPunct="1">
        <a:spcBef>
          <a:spcPct val="20000"/>
        </a:spcBef>
        <a:buFont typeface="Arial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07775" indent="-267531" algn="l" defTabSz="535061" rtl="0" eaLnBrk="1" latinLnBrk="0" hangingPunct="1">
        <a:spcBef>
          <a:spcPct val="20000"/>
        </a:spcBef>
        <a:buFont typeface="Arial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836" indent="-267531" algn="l" defTabSz="535061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77898" indent="-267531" algn="l" defTabSz="535061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2959" indent="-267531" algn="l" defTabSz="535061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48020" indent="-267531" algn="l" defTabSz="535061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5061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0122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5183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0245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75306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0367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45428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80489" algn="l" defTabSz="535061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2132" y="2818276"/>
            <a:ext cx="9189261" cy="2379323"/>
          </a:xfrm>
        </p:spPr>
        <p:txBody>
          <a:bodyPr anchor="ctr" anchorCtr="0">
            <a:normAutofit/>
          </a:bodyPr>
          <a:lstStyle/>
          <a:p>
            <a:r>
              <a:rPr lang="de-DE" sz="4400" dirty="0">
                <a:solidFill>
                  <a:srgbClr val="004175"/>
                </a:solidFill>
                <a:latin typeface="Tahoma"/>
                <a:cs typeface="Tahoma"/>
              </a:rPr>
              <a:t>The EU-China </a:t>
            </a:r>
            <a:r>
              <a:rPr lang="de-DE" sz="4400" dirty="0" smtClean="0">
                <a:solidFill>
                  <a:srgbClr val="004175"/>
                </a:solidFill>
                <a:latin typeface="Tahoma"/>
                <a:cs typeface="Tahoma"/>
              </a:rPr>
              <a:t/>
            </a:r>
            <a:br>
              <a:rPr lang="de-DE" sz="4400" dirty="0" smtClean="0">
                <a:solidFill>
                  <a:srgbClr val="004175"/>
                </a:solidFill>
                <a:latin typeface="Tahoma"/>
                <a:cs typeface="Tahoma"/>
              </a:rPr>
            </a:br>
            <a:r>
              <a:rPr lang="de-DE" sz="4400" dirty="0" smtClean="0">
                <a:solidFill>
                  <a:srgbClr val="004175"/>
                </a:solidFill>
                <a:latin typeface="Tahoma"/>
                <a:cs typeface="Tahoma"/>
              </a:rPr>
              <a:t>Summer </a:t>
            </a:r>
            <a:r>
              <a:rPr lang="de-DE" sz="4400" dirty="0">
                <a:solidFill>
                  <a:srgbClr val="004175"/>
                </a:solidFill>
                <a:latin typeface="Tahoma"/>
                <a:cs typeface="Tahoma"/>
              </a:rPr>
              <a:t>School </a:t>
            </a:r>
            <a:r>
              <a:rPr lang="de-DE" sz="4400" dirty="0" smtClean="0">
                <a:solidFill>
                  <a:srgbClr val="004175"/>
                </a:solidFill>
                <a:latin typeface="Tahoma"/>
                <a:cs typeface="Tahoma"/>
              </a:rPr>
              <a:t>2015</a:t>
            </a:r>
            <a:endParaRPr lang="fr-FR" sz="4000" dirty="0">
              <a:solidFill>
                <a:schemeClr val="tx2">
                  <a:lumMod val="60000"/>
                  <a:lumOff val="40000"/>
                </a:schemeClr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49863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083215" y="500908"/>
            <a:ext cx="7373162" cy="1031703"/>
          </a:xfrm>
        </p:spPr>
        <p:txBody>
          <a:bodyPr lIns="0" tIns="0" rIns="0" bIns="0" anchor="ctr" anchorCtr="0">
            <a:noAutofit/>
          </a:bodyPr>
          <a:lstStyle/>
          <a:p>
            <a:pPr algn="l">
              <a:lnSpc>
                <a:spcPts val="3400"/>
              </a:lnSpc>
            </a:pP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Programme </a:t>
            </a:r>
            <a:b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</a:b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EU 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– China Summer School 2015</a:t>
            </a:r>
            <a:endParaRPr lang="fr-FR" sz="3200" b="1" dirty="0">
              <a:solidFill>
                <a:srgbClr val="004175"/>
              </a:solidFill>
              <a:latin typeface="Tahoma"/>
              <a:cs typeface="Tahoma"/>
            </a:endParaRPr>
          </a:p>
        </p:txBody>
      </p:sp>
      <p:graphicFrame>
        <p:nvGraphicFramePr>
          <p:cNvPr id="2" name="Espace réservé du conten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3644855"/>
              </p:ext>
            </p:extLst>
          </p:nvPr>
        </p:nvGraphicFramePr>
        <p:xfrm>
          <a:off x="612374" y="1552342"/>
          <a:ext cx="8844003" cy="5189587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tl" rotWithShape="0">
                    <a:srgbClr val="000000">
                      <a:alpha val="0"/>
                    </a:srgbClr>
                  </a:outerShdw>
                </a:effectLst>
                <a:tableStyleId>{5C22544A-7EE6-4342-B048-85BDC9FD1C3A}</a:tableStyleId>
              </a:tblPr>
              <a:tblGrid>
                <a:gridCol w="1566796"/>
                <a:gridCol w="7277207"/>
              </a:tblGrid>
              <a:tr h="469468">
                <a:tc>
                  <a:txBody>
                    <a:bodyPr/>
                    <a:lstStyle/>
                    <a:p>
                      <a:pPr marL="0" indent="0" algn="l">
                        <a:buNone/>
                        <a:defRPr/>
                      </a:pP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July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18</a:t>
                      </a:r>
                      <a:endParaRPr lang="fr-FR" sz="2200" b="0" i="0" dirty="0">
                        <a:solidFill>
                          <a:srgbClr val="004175"/>
                        </a:solidFill>
                        <a:latin typeface="Tahoma"/>
                        <a:cs typeface="Tahoma"/>
                      </a:endParaRPr>
                    </a:p>
                  </a:txBody>
                  <a:tcPr anchor="ctr">
                    <a:lnR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  <a:defRPr/>
                      </a:pP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Arrival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of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the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group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in Athens</a:t>
                      </a:r>
                      <a:endParaRPr lang="de-DE" sz="2200" b="0" i="0" dirty="0" smtClean="0">
                        <a:solidFill>
                          <a:schemeClr val="accent3"/>
                        </a:solidFill>
                        <a:latin typeface="Tahoma"/>
                        <a:ea typeface="ＭＳ Ｐゴシック" charset="0"/>
                        <a:cs typeface="Tahoma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D7">
                        <a:alpha val="30000"/>
                      </a:srgbClr>
                    </a:solidFill>
                  </a:tcPr>
                </a:tc>
              </a:tr>
              <a:tr h="1032883">
                <a:tc>
                  <a:txBody>
                    <a:bodyPr/>
                    <a:lstStyle/>
                    <a:p>
                      <a:pPr algn="l"/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July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18 -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July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24</a:t>
                      </a:r>
                      <a:endParaRPr lang="fr-FR" sz="2200" b="0" i="0" dirty="0">
                        <a:solidFill>
                          <a:srgbClr val="004175"/>
                        </a:solidFill>
                        <a:latin typeface="Tahoma"/>
                        <a:cs typeface="Tahoma"/>
                      </a:endParaRPr>
                    </a:p>
                  </a:txBody>
                  <a:tcPr anchor="ctr">
                    <a:lnR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 charset="0"/>
                        <a:buNone/>
                        <a:defRPr/>
                      </a:pP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Stay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in </a:t>
                      </a:r>
                      <a:r>
                        <a:rPr lang="de-DE" sz="2200" b="0" i="0" dirty="0" smtClean="0">
                          <a:solidFill>
                            <a:schemeClr val="accent3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Athens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:</a:t>
                      </a:r>
                    </a:p>
                    <a:p>
                      <a:pPr marL="0" indent="0">
                        <a:buFont typeface="+mj-lt" charset="0"/>
                        <a:buNone/>
                        <a:defRPr/>
                      </a:pP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Lectures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and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field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trips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to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cultural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sites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in Athens</a:t>
                      </a:r>
                    </a:p>
                    <a:p>
                      <a:pPr marL="0" indent="0">
                        <a:buFont typeface="+mj-lt" charset="0"/>
                        <a:buNone/>
                        <a:defRPr/>
                      </a:pP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(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and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shopping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!!)</a:t>
                      </a:r>
                    </a:p>
                  </a:txBody>
                  <a:tcPr anchor="ctr">
                    <a:lnL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D7">
                        <a:alpha val="30000"/>
                      </a:srgbClr>
                    </a:solidFill>
                  </a:tcPr>
                </a:tc>
              </a:tr>
              <a:tr h="504910">
                <a:tc>
                  <a:txBody>
                    <a:bodyPr/>
                    <a:lstStyle/>
                    <a:p>
                      <a:pPr algn="l"/>
                      <a:r>
                        <a:rPr lang="fr-FR" sz="2200" b="0" i="0" dirty="0" smtClean="0">
                          <a:solidFill>
                            <a:srgbClr val="004175"/>
                          </a:solidFill>
                          <a:latin typeface="Tahoma"/>
                          <a:cs typeface="Tahoma"/>
                        </a:rPr>
                        <a:t>July 24</a:t>
                      </a:r>
                      <a:endParaRPr lang="fr-FR" sz="2200" b="0" i="0" dirty="0">
                        <a:solidFill>
                          <a:srgbClr val="004175"/>
                        </a:solidFill>
                        <a:latin typeface="Tahoma"/>
                        <a:cs typeface="Tahoma"/>
                      </a:endParaRPr>
                    </a:p>
                  </a:txBody>
                  <a:tcPr anchor="ctr">
                    <a:lnR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 charset="0"/>
                        <a:buNone/>
                        <a:defRPr/>
                      </a:pP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Transfer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from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Athens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to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Spetses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Island</a:t>
                      </a:r>
                    </a:p>
                  </a:txBody>
                  <a:tcPr anchor="ctr">
                    <a:lnL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D7">
                        <a:alpha val="30000"/>
                      </a:srgbClr>
                    </a:solidFill>
                  </a:tcPr>
                </a:tc>
              </a:tr>
              <a:tr h="1072849">
                <a:tc>
                  <a:txBody>
                    <a:bodyPr/>
                    <a:lstStyle/>
                    <a:p>
                      <a:pPr algn="l"/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July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24 – August 7</a:t>
                      </a:r>
                      <a:endParaRPr lang="fr-FR" sz="2200" b="0" i="0" dirty="0">
                        <a:solidFill>
                          <a:srgbClr val="004175"/>
                        </a:solidFill>
                        <a:latin typeface="Tahoma"/>
                        <a:cs typeface="Tahoma"/>
                      </a:endParaRPr>
                    </a:p>
                  </a:txBody>
                  <a:tcPr anchor="ctr">
                    <a:lnR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  <a:defRPr/>
                      </a:pP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Stay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on </a:t>
                      </a:r>
                      <a:r>
                        <a:rPr lang="de-DE" sz="2200" b="0" i="0" dirty="0" err="1" smtClean="0">
                          <a:solidFill>
                            <a:schemeClr val="accent6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Spetses</a:t>
                      </a:r>
                      <a:r>
                        <a:rPr lang="de-DE" sz="2200" b="0" i="0" dirty="0" smtClean="0">
                          <a:solidFill>
                            <a:schemeClr val="accent6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Island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:</a:t>
                      </a:r>
                    </a:p>
                    <a:p>
                      <a:pPr marL="0" indent="0">
                        <a:buFont typeface="+mj-lt" charset="0"/>
                        <a:buNone/>
                        <a:defRPr/>
                      </a:pP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Lectures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and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field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trips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to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archaeological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sites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in Southern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Greece</a:t>
                      </a:r>
                      <a:endParaRPr lang="de-DE" sz="2200" b="0" i="0" dirty="0" smtClean="0">
                        <a:solidFill>
                          <a:srgbClr val="004175"/>
                        </a:solidFill>
                        <a:latin typeface="Tahoma"/>
                        <a:ea typeface="ＭＳ Ｐゴシック" charset="0"/>
                        <a:cs typeface="Tahoma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D7">
                        <a:alpha val="30000"/>
                      </a:srgbClr>
                    </a:solidFill>
                  </a:tcPr>
                </a:tc>
              </a:tr>
              <a:tr h="923369">
                <a:tc>
                  <a:txBody>
                    <a:bodyPr/>
                    <a:lstStyle/>
                    <a:p>
                      <a:pPr algn="l"/>
                      <a:r>
                        <a:rPr lang="fr-FR" sz="2200" b="0" i="0" dirty="0" smtClean="0">
                          <a:solidFill>
                            <a:srgbClr val="004175"/>
                          </a:solidFill>
                          <a:latin typeface="Tahoma"/>
                          <a:cs typeface="Tahoma"/>
                        </a:rPr>
                        <a:t>August 7</a:t>
                      </a:r>
                      <a:endParaRPr lang="fr-FR" sz="2200" b="0" i="0" dirty="0">
                        <a:solidFill>
                          <a:srgbClr val="004175"/>
                        </a:solidFill>
                        <a:latin typeface="Tahoma"/>
                        <a:cs typeface="Tahoma"/>
                      </a:endParaRPr>
                    </a:p>
                  </a:txBody>
                  <a:tcPr anchor="ctr">
                    <a:lnR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chemeClr val="tx2">
                        <a:lumMod val="40000"/>
                        <a:lumOff val="6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2200" b="0" i="0" dirty="0" smtClean="0">
                          <a:solidFill>
                            <a:srgbClr val="004175"/>
                          </a:solidFill>
                          <a:latin typeface="Tahoma"/>
                          <a:cs typeface="Tahoma"/>
                        </a:rPr>
                        <a:t>Transfer</a:t>
                      </a:r>
                      <a:r>
                        <a:rPr lang="fr-FR" sz="2200" b="0" i="0" baseline="0" dirty="0" smtClean="0">
                          <a:solidFill>
                            <a:srgbClr val="004175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lang="fr-FR" sz="2200" b="0" i="0" baseline="0" dirty="0" err="1" smtClean="0">
                          <a:solidFill>
                            <a:srgbClr val="004175"/>
                          </a:solidFill>
                          <a:latin typeface="Tahoma"/>
                          <a:cs typeface="Tahoma"/>
                        </a:rPr>
                        <a:t>from</a:t>
                      </a:r>
                      <a:r>
                        <a:rPr lang="fr-FR" sz="2200" b="0" i="0" baseline="0" dirty="0" smtClean="0">
                          <a:solidFill>
                            <a:srgbClr val="004175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lang="fr-FR" sz="2200" b="0" i="0" baseline="0" dirty="0" err="1" smtClean="0">
                          <a:solidFill>
                            <a:srgbClr val="004175"/>
                          </a:solidFill>
                          <a:latin typeface="Tahoma"/>
                          <a:cs typeface="Tahoma"/>
                        </a:rPr>
                        <a:t>Spetses</a:t>
                      </a:r>
                      <a:r>
                        <a:rPr lang="fr-FR" sz="2200" b="0" i="0" baseline="0" dirty="0" smtClean="0">
                          <a:solidFill>
                            <a:srgbClr val="004175"/>
                          </a:solidFill>
                          <a:latin typeface="Tahoma"/>
                          <a:cs typeface="Tahoma"/>
                        </a:rPr>
                        <a:t> Island to </a:t>
                      </a:r>
                      <a:r>
                        <a:rPr lang="fr-FR" sz="2200" b="0" i="0" baseline="0" dirty="0" err="1" smtClean="0">
                          <a:solidFill>
                            <a:srgbClr val="004175"/>
                          </a:solidFill>
                          <a:latin typeface="Tahoma"/>
                          <a:cs typeface="Tahoma"/>
                        </a:rPr>
                        <a:t>Athens</a:t>
                      </a:r>
                      <a:r>
                        <a:rPr lang="fr-FR" sz="2200" b="0" i="0" baseline="0" dirty="0" smtClean="0">
                          <a:solidFill>
                            <a:srgbClr val="004175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lang="fr-FR" sz="2200" b="0" i="0" baseline="0" dirty="0" err="1" smtClean="0">
                          <a:solidFill>
                            <a:srgbClr val="004175"/>
                          </a:solidFill>
                          <a:latin typeface="Tahoma"/>
                          <a:cs typeface="Tahoma"/>
                        </a:rPr>
                        <a:t>with</a:t>
                      </a:r>
                      <a:r>
                        <a:rPr lang="fr-FR" sz="2200" b="0" i="0" baseline="0" dirty="0" smtClean="0">
                          <a:solidFill>
                            <a:srgbClr val="004175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lang="fr-FR" sz="2200" b="0" i="0" baseline="0" dirty="0" err="1" smtClean="0">
                          <a:solidFill>
                            <a:srgbClr val="004175"/>
                          </a:solidFill>
                          <a:latin typeface="Tahoma"/>
                          <a:cs typeface="Tahoma"/>
                        </a:rPr>
                        <a:t>overnight</a:t>
                      </a:r>
                      <a:r>
                        <a:rPr lang="fr-FR" sz="2200" b="0" i="0" baseline="0" dirty="0" smtClean="0">
                          <a:solidFill>
                            <a:srgbClr val="004175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lang="fr-FR" sz="2200" b="0" i="0" baseline="0" dirty="0" err="1" smtClean="0">
                          <a:solidFill>
                            <a:srgbClr val="004175"/>
                          </a:solidFill>
                          <a:latin typeface="Tahoma"/>
                          <a:cs typeface="Tahoma"/>
                        </a:rPr>
                        <a:t>stay</a:t>
                      </a:r>
                      <a:r>
                        <a:rPr lang="fr-FR" sz="2200" b="0" i="0" baseline="0" dirty="0" smtClean="0">
                          <a:solidFill>
                            <a:srgbClr val="004175"/>
                          </a:solidFill>
                          <a:latin typeface="Tahoma"/>
                          <a:cs typeface="Tahoma"/>
                        </a:rPr>
                        <a:t> in </a:t>
                      </a:r>
                      <a:r>
                        <a:rPr lang="fr-FR" sz="2200" b="0" i="0" baseline="0" dirty="0" err="1" smtClean="0">
                          <a:solidFill>
                            <a:srgbClr val="004175"/>
                          </a:solidFill>
                          <a:latin typeface="Tahoma"/>
                          <a:cs typeface="Tahoma"/>
                        </a:rPr>
                        <a:t>Athens</a:t>
                      </a:r>
                      <a:endParaRPr lang="fr-FR" sz="2200" b="0" i="0" dirty="0">
                        <a:solidFill>
                          <a:srgbClr val="004175"/>
                        </a:solidFill>
                        <a:latin typeface="Tahoma"/>
                        <a:cs typeface="Tahoma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D7">
                        <a:alpha val="30000"/>
                      </a:srgbClr>
                    </a:solidFill>
                  </a:tcPr>
                </a:tc>
              </a:tr>
              <a:tr h="1032883">
                <a:tc>
                  <a:txBody>
                    <a:bodyPr/>
                    <a:lstStyle/>
                    <a:p>
                      <a:pPr algn="l"/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August 8</a:t>
                      </a:r>
                      <a:endParaRPr lang="fr-FR" sz="2200" b="0" i="0" dirty="0">
                        <a:solidFill>
                          <a:srgbClr val="004175"/>
                        </a:solidFill>
                        <a:latin typeface="Tahoma"/>
                        <a:cs typeface="Tahoma"/>
                      </a:endParaRPr>
                    </a:p>
                  </a:txBody>
                  <a:tcPr anchor="ctr">
                    <a:lnR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40000"/>
                        <a:lumOff val="60000"/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5350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200" b="0" i="0" dirty="0" smtClean="0">
                        <a:solidFill>
                          <a:srgbClr val="004175"/>
                        </a:solidFill>
                        <a:latin typeface="Tahoma"/>
                        <a:ea typeface="ＭＳ Ｐゴシック" charset="0"/>
                        <a:cs typeface="Tahoma"/>
                      </a:endParaRPr>
                    </a:p>
                    <a:p>
                      <a:pPr marL="0" marR="0" indent="0" algn="l" defTabSz="5350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Departure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of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the</a:t>
                      </a:r>
                      <a:r>
                        <a:rPr lang="de-DE" sz="2200" b="0" i="0" dirty="0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 </a:t>
                      </a:r>
                      <a:r>
                        <a:rPr lang="de-DE" sz="2200" b="0" i="0" dirty="0" err="1" smtClean="0">
                          <a:solidFill>
                            <a:srgbClr val="004175"/>
                          </a:solidFill>
                          <a:latin typeface="Tahoma"/>
                          <a:ea typeface="ＭＳ Ｐゴシック" charset="0"/>
                          <a:cs typeface="Tahoma"/>
                        </a:rPr>
                        <a:t>group</a:t>
                      </a:r>
                      <a:endParaRPr lang="de-DE" sz="2200" b="0" i="0" dirty="0" smtClean="0">
                        <a:solidFill>
                          <a:srgbClr val="004175"/>
                        </a:solidFill>
                        <a:latin typeface="Tahoma"/>
                        <a:ea typeface="ＭＳ Ｐゴシック" charset="0"/>
                        <a:cs typeface="Tahoma"/>
                      </a:endParaRPr>
                    </a:p>
                    <a:p>
                      <a:endParaRPr lang="fr-FR" sz="2200" b="0" i="0" dirty="0">
                        <a:solidFill>
                          <a:srgbClr val="004175"/>
                        </a:solidFill>
                        <a:latin typeface="Tahoma"/>
                        <a:cs typeface="Tahoma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DEDD7">
                        <a:alpha val="3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319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117948" y="429351"/>
            <a:ext cx="7316896" cy="108605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ts val="3400"/>
              </a:lnSpc>
              <a:spcBef>
                <a:spcPct val="0"/>
              </a:spcBef>
              <a:buNone/>
              <a:defRPr sz="3600" b="1">
                <a:solidFill>
                  <a:srgbClr val="004175"/>
                </a:solidFill>
                <a:latin typeface="Auto Pro Bold" pitchFamily="34" charset="0"/>
                <a:ea typeface="+mj-ea"/>
                <a:cs typeface="American Typewriter"/>
              </a:defRPr>
            </a:lvl1pPr>
          </a:lstStyle>
          <a:p>
            <a:r>
              <a:rPr lang="de-DE" b="0" dirty="0" smtClean="0">
                <a:latin typeface="Tahoma"/>
                <a:ea typeface="ＭＳ Ｐゴシック" charset="0"/>
                <a:cs typeface="Tahoma"/>
              </a:rPr>
              <a:t>EU </a:t>
            </a:r>
            <a:r>
              <a:rPr lang="de-DE" b="0" dirty="0">
                <a:latin typeface="Tahoma"/>
                <a:ea typeface="ＭＳ Ｐゴシック" charset="0"/>
                <a:cs typeface="Tahoma"/>
              </a:rPr>
              <a:t>– China Summer School </a:t>
            </a:r>
            <a:r>
              <a:rPr lang="de-DE" b="0" dirty="0" smtClean="0">
                <a:latin typeface="Tahoma"/>
                <a:ea typeface="ＭＳ Ｐゴシック" charset="0"/>
                <a:cs typeface="Tahoma"/>
              </a:rPr>
              <a:t>2015: Topics</a:t>
            </a:r>
            <a:endParaRPr lang="fr-FR" b="0" dirty="0">
              <a:latin typeface="Tahoma"/>
              <a:cs typeface="Tahom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22891" y="1604850"/>
            <a:ext cx="8246798" cy="4635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28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Some</a:t>
            </a:r>
            <a:r>
              <a:rPr lang="de-DE" sz="28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8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sz="28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8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</a:t>
            </a:r>
            <a:r>
              <a:rPr lang="de-DE" sz="28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8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topics</a:t>
            </a:r>
            <a:r>
              <a:rPr lang="de-DE" sz="28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8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sz="28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8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</a:t>
            </a:r>
            <a:r>
              <a:rPr lang="de-DE" sz="28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8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course</a:t>
            </a:r>
            <a:r>
              <a:rPr lang="de-DE" sz="28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</a:t>
            </a:r>
            <a:endParaRPr lang="de-DE" sz="28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342900" indent="-342900">
              <a:lnSpc>
                <a:spcPct val="140000"/>
              </a:lnSpc>
              <a:buFont typeface="Wingdings" charset="2"/>
              <a:buChar char="§"/>
              <a:defRPr/>
            </a:pP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History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European Integration</a:t>
            </a:r>
          </a:p>
          <a:p>
            <a:pPr marL="342900" indent="-342900">
              <a:lnSpc>
                <a:spcPct val="140000"/>
              </a:lnSpc>
              <a:buFont typeface="Wingdings" charset="2"/>
              <a:buChar char="§"/>
              <a:defRPr/>
            </a:pP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Political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system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EU</a:t>
            </a: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342900" indent="-342900">
              <a:lnSpc>
                <a:spcPct val="140000"/>
              </a:lnSpc>
              <a:buFont typeface="Wingdings" charset="2"/>
              <a:buChar char="§"/>
              <a:defRPr/>
            </a:pP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Economics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European Integration</a:t>
            </a:r>
          </a:p>
          <a:p>
            <a:pPr marL="342900" indent="-342900">
              <a:lnSpc>
                <a:spcPct val="140000"/>
              </a:lnSpc>
              <a:buFont typeface="Wingdings" charset="2"/>
              <a:buChar char="§"/>
              <a:defRPr/>
            </a:pP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Single 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European Market</a:t>
            </a:r>
          </a:p>
          <a:p>
            <a:pPr marL="342900" indent="-342900">
              <a:lnSpc>
                <a:spcPct val="140000"/>
              </a:lnSpc>
              <a:buFont typeface="Wingdings" charset="2"/>
              <a:buChar char="§"/>
              <a:defRPr/>
            </a:pP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European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Economic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and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Monetary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Union</a:t>
            </a:r>
          </a:p>
          <a:p>
            <a:pPr marL="342900" indent="-342900">
              <a:lnSpc>
                <a:spcPct val="140000"/>
              </a:lnSpc>
              <a:buFont typeface="Wingdings" charset="2"/>
              <a:buChar char="§"/>
              <a:defRPr/>
            </a:pP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he 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U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a Trading Partner in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World</a:t>
            </a:r>
          </a:p>
          <a:p>
            <a:pPr marL="342900" indent="-342900">
              <a:lnSpc>
                <a:spcPct val="140000"/>
              </a:lnSpc>
              <a:buFont typeface="Wingdings" charset="2"/>
              <a:buChar char="§"/>
              <a:defRPr/>
            </a:pP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European 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Cultural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Heritage</a:t>
            </a: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342900" indent="-342900">
              <a:lnSpc>
                <a:spcPct val="140000"/>
              </a:lnSpc>
              <a:buFont typeface="Wingdings" charset="2"/>
              <a:buChar char="§"/>
              <a:defRPr/>
            </a:pP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 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U 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in International Politics</a:t>
            </a:r>
          </a:p>
        </p:txBody>
      </p:sp>
    </p:spTree>
    <p:extLst>
      <p:ext uri="{BB962C8B-B14F-4D97-AF65-F5344CB8AC3E}">
        <p14:creationId xmlns:p14="http://schemas.microsoft.com/office/powerpoint/2010/main" val="258396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098052" y="645118"/>
            <a:ext cx="6721192" cy="584386"/>
          </a:xfrm>
        </p:spPr>
        <p:txBody>
          <a:bodyPr lIns="0" tIns="0" rIns="0" bIns="0" anchor="ctr" anchorCtr="0">
            <a:noAutofit/>
          </a:bodyPr>
          <a:lstStyle/>
          <a:p>
            <a:pPr algn="l">
              <a:lnSpc>
                <a:spcPts val="3400"/>
              </a:lnSpc>
            </a:pP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EU – China Summer School 2015</a:t>
            </a:r>
            <a:endParaRPr lang="fr-FR" sz="3200" b="1" dirty="0">
              <a:solidFill>
                <a:srgbClr val="004175"/>
              </a:solidFill>
              <a:latin typeface="Tahoma"/>
              <a:cs typeface="Tahoma"/>
            </a:endParaRPr>
          </a:p>
        </p:txBody>
      </p:sp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534432" y="1627958"/>
            <a:ext cx="9619775" cy="512784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accommodation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at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Spetses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-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Anargyrios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&amp;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Korgialenios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School </a:t>
            </a:r>
            <a:endParaRPr lang="de-DE" sz="2400" dirty="0" smtClean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0" indent="0">
              <a:buNone/>
              <a:defRPr/>
            </a:pPr>
            <a:endParaRPr lang="de-DE" sz="2400" dirty="0" smtClean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Students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will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be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accommodated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in simple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and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clean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twin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rooms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with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shared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bathrooms</a:t>
            </a: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Internet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access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and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free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Wi-Fi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access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available</a:t>
            </a: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Sporting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grounds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for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basketball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and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football</a:t>
            </a:r>
            <a:endParaRPr lang="de-DE" sz="2400" dirty="0" smtClean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Beautiful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beaches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with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crystal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clear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water</a:t>
            </a: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</a:pPr>
            <a:endParaRPr lang="fr-FR" sz="2800" dirty="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41991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116563" y="434450"/>
            <a:ext cx="7164010" cy="1146399"/>
          </a:xfrm>
        </p:spPr>
        <p:txBody>
          <a:bodyPr lIns="0" tIns="0" rIns="0" bIns="0" anchor="ctr" anchorCtr="0">
            <a:noAutofit/>
          </a:bodyPr>
          <a:lstStyle/>
          <a:p>
            <a:pPr algn="l">
              <a:lnSpc>
                <a:spcPts val="3400"/>
              </a:lnSpc>
            </a:pP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 </a:t>
            </a:r>
            <a:r>
              <a:rPr lang="de-DE" sz="3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accommodation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3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at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3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Spetses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- </a:t>
            </a:r>
            <a:r>
              <a:rPr lang="de-DE" sz="3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Anargyrios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&amp; </a:t>
            </a:r>
            <a:r>
              <a:rPr lang="de-DE" sz="3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Korgialenios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School </a:t>
            </a:r>
            <a:endParaRPr lang="fr-FR" sz="3200" dirty="0">
              <a:solidFill>
                <a:srgbClr val="004175"/>
              </a:solidFill>
              <a:latin typeface="Tahoma"/>
              <a:cs typeface="Tahoma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451" y="1600200"/>
            <a:ext cx="6601016" cy="387403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809" y="3237835"/>
            <a:ext cx="3069508" cy="309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34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2138403" y="629011"/>
            <a:ext cx="6188424" cy="828656"/>
          </a:xfrm>
        </p:spPr>
        <p:txBody>
          <a:bodyPr lIns="0" tIns="0" rIns="0" bIns="0" anchor="ctr" anchorCtr="0">
            <a:noAutofit/>
          </a:bodyPr>
          <a:lstStyle/>
          <a:p>
            <a:pPr algn="l">
              <a:lnSpc>
                <a:spcPts val="3400"/>
              </a:lnSpc>
            </a:pPr>
            <a:r>
              <a:rPr lang="de-DE" sz="3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EU – China Summer School 2015</a:t>
            </a:r>
            <a:endParaRPr lang="fr-FR" sz="3600" dirty="0">
              <a:solidFill>
                <a:srgbClr val="004175"/>
              </a:solidFill>
              <a:latin typeface="Tahoma"/>
              <a:cs typeface="Tahoma"/>
            </a:endParaRPr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733446" y="1610069"/>
            <a:ext cx="8676133" cy="4493102"/>
          </a:xfrm>
        </p:spPr>
        <p:txBody>
          <a:bodyPr>
            <a:normAutofit/>
          </a:bodyPr>
          <a:lstStyle/>
          <a:p>
            <a:pPr marL="0" indent="0">
              <a:buFont typeface="+mj-lt" charset="0"/>
              <a:buNone/>
              <a:defRPr/>
            </a:pP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accomodation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in 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Athens: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Cypria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Hotel</a:t>
            </a:r>
          </a:p>
          <a:p>
            <a:pPr marL="0" indent="0">
              <a:buFont typeface="+mj-lt" charset="0"/>
              <a:buNone/>
              <a:defRPr/>
            </a:pP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*** (3)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stars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hotel</a:t>
            </a: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Students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will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be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accommodated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in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twin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/double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rooms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with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private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bathroom</a:t>
            </a: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Free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Wi-Fi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available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in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hotel</a:t>
            </a: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Centrally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located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and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close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to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fantastic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shopping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opportunities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with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beautiful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views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Athens</a:t>
            </a:r>
          </a:p>
          <a:p>
            <a:pPr marL="0" indent="0">
              <a:buFont typeface="Wingdings" charset="0"/>
              <a:buChar char="Ø"/>
              <a:defRPr/>
            </a:pPr>
            <a:endParaRPr lang="de-DE" sz="2400" dirty="0">
              <a:latin typeface="Tahoma"/>
              <a:ea typeface="ＭＳ Ｐゴシック" charset="0"/>
              <a:cs typeface="Tahoma"/>
            </a:endParaRPr>
          </a:p>
          <a:p>
            <a:pPr marL="252000" indent="-252000"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charset="2"/>
              <a:buChar char="§"/>
            </a:pPr>
            <a:endParaRPr lang="fr-FR" sz="2400" dirty="0" smtClean="0">
              <a:solidFill>
                <a:srgbClr val="000000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95085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2137468" y="449675"/>
            <a:ext cx="6188424" cy="988414"/>
          </a:xfrm>
        </p:spPr>
        <p:txBody>
          <a:bodyPr lIns="0" tIns="0" rIns="0" bIns="0" anchor="ctr" anchorCtr="0">
            <a:noAutofit/>
          </a:bodyPr>
          <a:lstStyle/>
          <a:p>
            <a:pPr algn="l">
              <a:lnSpc>
                <a:spcPts val="3400"/>
              </a:lnSpc>
            </a:pPr>
            <a:r>
              <a:rPr lang="de-DE" sz="3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 </a:t>
            </a:r>
            <a:r>
              <a:rPr lang="de-DE" sz="3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accomodation</a:t>
            </a:r>
            <a:r>
              <a:rPr lang="de-DE" sz="3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in Athens: </a:t>
            </a:r>
            <a:r>
              <a:rPr lang="de-DE" sz="3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Cypria</a:t>
            </a:r>
            <a:r>
              <a:rPr lang="de-DE" sz="3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36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Hotel</a:t>
            </a:r>
            <a:endParaRPr lang="fr-FR" sz="3600" dirty="0">
              <a:solidFill>
                <a:srgbClr val="004175"/>
              </a:solidFill>
              <a:latin typeface="Tahoma"/>
              <a:cs typeface="Tahoma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624" y="2887957"/>
            <a:ext cx="5494724" cy="3971133"/>
          </a:xfrm>
          <a:prstGeom prst="rect">
            <a:avLst/>
          </a:prstGeom>
        </p:spPr>
      </p:pic>
      <p:pic>
        <p:nvPicPr>
          <p:cNvPr id="2" name="Espace réservé du contenu 1"/>
          <p:cNvPicPr>
            <a:picLocks noGrp="1" noChangeAspect="1"/>
          </p:cNvPicPr>
          <p:nvPr>
            <p:ph idx="1"/>
          </p:nvPr>
        </p:nvPicPr>
        <p:blipFill>
          <a:blip r:embed="rId4"/>
          <a:srcRect t="21278" b="21278"/>
          <a:stretch>
            <a:fillRect/>
          </a:stretch>
        </p:blipFill>
        <p:spPr>
          <a:xfrm>
            <a:off x="5535791" y="1697376"/>
            <a:ext cx="3516009" cy="2381162"/>
          </a:xfrm>
        </p:spPr>
      </p:pic>
    </p:spTree>
    <p:extLst>
      <p:ext uri="{BB962C8B-B14F-4D97-AF65-F5344CB8AC3E}">
        <p14:creationId xmlns:p14="http://schemas.microsoft.com/office/powerpoint/2010/main" val="10486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094625" y="429351"/>
            <a:ext cx="6188424" cy="1097000"/>
          </a:xfrm>
        </p:spPr>
        <p:txBody>
          <a:bodyPr lIns="0" tIns="0" rIns="0" bIns="0" anchor="ctr" anchorCtr="0">
            <a:noAutofit/>
          </a:bodyPr>
          <a:lstStyle/>
          <a:p>
            <a:pPr marL="0" indent="0" algn="l">
              <a:defRPr/>
            </a:pP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Upon </a:t>
            </a:r>
            <a:r>
              <a:rPr lang="de-DE" sz="3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completion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3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32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</a:t>
            </a: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/>
            </a:r>
            <a:b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</a:b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2015 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EU – China Summer </a:t>
            </a: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School</a:t>
            </a:r>
            <a:endParaRPr lang="fr-FR" sz="3200" dirty="0">
              <a:solidFill>
                <a:srgbClr val="004175"/>
              </a:solidFill>
              <a:latin typeface="Tahoma"/>
              <a:cs typeface="Tahoma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7757" y="1894376"/>
            <a:ext cx="886659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2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Students</a:t>
            </a:r>
            <a:r>
              <a:rPr lang="de-DE" sz="2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gain</a:t>
            </a:r>
            <a:endParaRPr lang="de-DE" sz="2200" dirty="0" smtClean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342900" indent="-342900">
              <a:buFont typeface="Wingdings" charset="2"/>
              <a:buChar char="§"/>
            </a:pPr>
            <a:endParaRPr lang="de-DE" sz="22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342900" indent="-342900">
              <a:buFont typeface="Wingdings" charset="2"/>
              <a:buChar char="§"/>
            </a:pPr>
            <a:r>
              <a:rPr lang="de-DE" sz="22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Up</a:t>
            </a:r>
            <a:r>
              <a:rPr lang="de-DE" sz="2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to</a:t>
            </a:r>
            <a:r>
              <a:rPr lang="de-DE" sz="2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4 </a:t>
            </a:r>
            <a:r>
              <a:rPr lang="de-DE" sz="2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transferable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credits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awarded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by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CIFE</a:t>
            </a:r>
          </a:p>
          <a:p>
            <a:pPr marL="342900" indent="-342900">
              <a:buFont typeface="Wingdings" charset="2"/>
              <a:buChar char="§"/>
            </a:pPr>
            <a:endParaRPr lang="de-DE" sz="2200" dirty="0" smtClean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342900" indent="-342900">
              <a:buFont typeface="Wingdings" charset="2"/>
              <a:buChar char="§"/>
            </a:pPr>
            <a:r>
              <a:rPr lang="de-DE" sz="22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Certificates</a:t>
            </a:r>
            <a:r>
              <a:rPr lang="de-DE" sz="2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provided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by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Cife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and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academic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partners</a:t>
            </a:r>
            <a:r>
              <a:rPr lang="de-DE" sz="2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,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supporting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students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to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leverage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their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educational</a:t>
            </a:r>
            <a:r>
              <a:rPr lang="de-DE" sz="2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experience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endParaRPr lang="de-DE" sz="2200" dirty="0" smtClean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342900" indent="-342900">
              <a:buFont typeface="Wingdings" charset="2"/>
              <a:buChar char="§"/>
            </a:pPr>
            <a:endParaRPr lang="de-DE" sz="2200" u="sng" dirty="0" smtClean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342900" indent="-342900">
              <a:buFont typeface="Wingdings" charset="2"/>
              <a:buChar char="§"/>
            </a:pP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</a:t>
            </a:r>
            <a:r>
              <a:rPr lang="de-DE" sz="2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unique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cross-cultural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experience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that</a:t>
            </a:r>
            <a:r>
              <a:rPr lang="de-DE" sz="2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provides</a:t>
            </a:r>
            <a:r>
              <a:rPr lang="de-DE" sz="2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invaluable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global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skills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and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international </a:t>
            </a:r>
            <a:r>
              <a:rPr lang="de-DE" sz="2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experience</a:t>
            </a:r>
            <a: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/>
            </a:r>
            <a:br>
              <a:rPr lang="de-DE" sz="2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</a:br>
            <a:endParaRPr lang="fr-FR" sz="2200" dirty="0">
              <a:solidFill>
                <a:srgbClr val="004175"/>
              </a:solidFill>
              <a:latin typeface="Tahoma"/>
              <a:cs typeface="Tahoma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305" t="15077"/>
          <a:stretch/>
        </p:blipFill>
        <p:spPr>
          <a:xfrm>
            <a:off x="8283049" y="5225482"/>
            <a:ext cx="1592115" cy="1621782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052" t="18557" r="19655"/>
          <a:stretch/>
        </p:blipFill>
        <p:spPr bwMode="auto">
          <a:xfrm>
            <a:off x="5992792" y="5225482"/>
            <a:ext cx="1860449" cy="1621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607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120515" y="594743"/>
            <a:ext cx="6188424" cy="828656"/>
          </a:xfrm>
        </p:spPr>
        <p:txBody>
          <a:bodyPr lIns="0" tIns="0" rIns="0" bIns="0" anchor="ctr" anchorCtr="0">
            <a:noAutofit/>
          </a:bodyPr>
          <a:lstStyle/>
          <a:p>
            <a:pPr algn="l">
              <a:lnSpc>
                <a:spcPts val="3400"/>
              </a:lnSpc>
            </a:pPr>
            <a:r>
              <a:rPr lang="fr-FR" sz="3200" dirty="0" err="1" smtClean="0">
                <a:solidFill>
                  <a:srgbClr val="004175"/>
                </a:solidFill>
                <a:latin typeface="Tahoma"/>
                <a:cs typeface="Tahoma"/>
              </a:rPr>
              <a:t>Some</a:t>
            </a:r>
            <a:r>
              <a:rPr lang="fr-FR" sz="32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fr-FR" sz="3200" dirty="0" err="1" smtClean="0">
                <a:solidFill>
                  <a:srgbClr val="004175"/>
                </a:solidFill>
                <a:latin typeface="Tahoma"/>
                <a:cs typeface="Tahoma"/>
              </a:rPr>
              <a:t>pictures</a:t>
            </a:r>
            <a:r>
              <a:rPr lang="fr-FR" sz="3200" dirty="0" smtClean="0">
                <a:solidFill>
                  <a:srgbClr val="004175"/>
                </a:solidFill>
                <a:latin typeface="Tahoma"/>
                <a:cs typeface="Tahoma"/>
              </a:rPr>
              <a:t> of former </a:t>
            </a:r>
            <a:br>
              <a:rPr lang="fr-FR" sz="3200" dirty="0" smtClean="0">
                <a:solidFill>
                  <a:srgbClr val="004175"/>
                </a:solidFill>
                <a:latin typeface="Tahoma"/>
                <a:cs typeface="Tahoma"/>
              </a:rPr>
            </a:b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EU 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– China Summer </a:t>
            </a: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Schools</a:t>
            </a:r>
            <a:endParaRPr lang="fr-FR" sz="3200" dirty="0">
              <a:solidFill>
                <a:srgbClr val="004175"/>
              </a:solidFill>
              <a:latin typeface="Tahoma"/>
              <a:cs typeface="Tahoma"/>
            </a:endParaRPr>
          </a:p>
        </p:txBody>
      </p:sp>
      <p:pic>
        <p:nvPicPr>
          <p:cNvPr id="7" name="Εικόνα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229" y="1642395"/>
            <a:ext cx="8308800" cy="4673699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3023230" y="6316094"/>
            <a:ext cx="4669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4175"/>
                </a:solidFill>
                <a:latin typeface="Tahoma"/>
                <a:cs typeface="Tahoma"/>
              </a:rPr>
              <a:t>2014- </a:t>
            </a:r>
            <a:r>
              <a:rPr lang="fr-FR" sz="2400" dirty="0" err="1" smtClean="0">
                <a:solidFill>
                  <a:srgbClr val="004175"/>
                </a:solidFill>
                <a:latin typeface="Tahoma"/>
                <a:cs typeface="Tahoma"/>
              </a:rPr>
              <a:t>Arrival</a:t>
            </a:r>
            <a:r>
              <a:rPr lang="fr-FR" sz="2400" dirty="0" smtClean="0">
                <a:solidFill>
                  <a:srgbClr val="004175"/>
                </a:solidFill>
                <a:latin typeface="Tahoma"/>
                <a:cs typeface="Tahoma"/>
              </a:rPr>
              <a:t> on </a:t>
            </a:r>
            <a:r>
              <a:rPr lang="fr-FR" sz="2400" dirty="0" err="1" smtClean="0">
                <a:solidFill>
                  <a:srgbClr val="004175"/>
                </a:solidFill>
                <a:latin typeface="Tahoma"/>
                <a:cs typeface="Tahoma"/>
              </a:rPr>
              <a:t>Spetses</a:t>
            </a:r>
            <a:r>
              <a:rPr lang="fr-FR" sz="2400" dirty="0" smtClean="0">
                <a:solidFill>
                  <a:srgbClr val="004175"/>
                </a:solidFill>
                <a:latin typeface="Tahoma"/>
                <a:cs typeface="Tahoma"/>
              </a:rPr>
              <a:t> Island</a:t>
            </a:r>
            <a:endParaRPr lang="fr-FR" sz="2400" dirty="0">
              <a:solidFill>
                <a:srgbClr val="004175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4512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65" t="9395" r="-1565" b="9939"/>
          <a:stretch/>
        </p:blipFill>
        <p:spPr>
          <a:xfrm>
            <a:off x="940032" y="1610070"/>
            <a:ext cx="8409600" cy="4591839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402519" y="6297157"/>
            <a:ext cx="7571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Oustide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Anargyrios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and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Korgialenios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School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Spetses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endParaRPr lang="fr-FR" sz="2400" dirty="0">
              <a:latin typeface="Tahoma"/>
              <a:cs typeface="Tahoma"/>
            </a:endParaRPr>
          </a:p>
        </p:txBody>
      </p:sp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102625" y="456013"/>
            <a:ext cx="6188424" cy="828656"/>
          </a:xfrm>
        </p:spPr>
        <p:txBody>
          <a:bodyPr lIns="0" tIns="0" rIns="0" bIns="0" anchor="ctr" anchorCtr="0">
            <a:noAutofit/>
          </a:bodyPr>
          <a:lstStyle/>
          <a:p>
            <a:pPr algn="l">
              <a:lnSpc>
                <a:spcPts val="3400"/>
              </a:lnSpc>
            </a:pPr>
            <a:r>
              <a:rPr lang="fr-FR" sz="3200" dirty="0" err="1" smtClean="0">
                <a:solidFill>
                  <a:srgbClr val="004175"/>
                </a:solidFill>
                <a:latin typeface="Tahoma"/>
                <a:cs typeface="Tahoma"/>
              </a:rPr>
              <a:t>Some</a:t>
            </a:r>
            <a:r>
              <a:rPr lang="fr-FR" sz="32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fr-FR" sz="3200" dirty="0" err="1" smtClean="0">
                <a:solidFill>
                  <a:srgbClr val="004175"/>
                </a:solidFill>
                <a:latin typeface="Tahoma"/>
                <a:cs typeface="Tahoma"/>
              </a:rPr>
              <a:t>pictures</a:t>
            </a:r>
            <a:r>
              <a:rPr lang="fr-FR" sz="3200" dirty="0" smtClean="0">
                <a:solidFill>
                  <a:srgbClr val="004175"/>
                </a:solidFill>
                <a:latin typeface="Tahoma"/>
                <a:cs typeface="Tahoma"/>
              </a:rPr>
              <a:t> of former</a:t>
            </a:r>
            <a:br>
              <a:rPr lang="fr-FR" sz="3200" dirty="0" smtClean="0">
                <a:solidFill>
                  <a:srgbClr val="004175"/>
                </a:solidFill>
                <a:latin typeface="Tahoma"/>
                <a:cs typeface="Tahoma"/>
              </a:rPr>
            </a:b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EU 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– China Summer </a:t>
            </a: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Schools</a:t>
            </a:r>
            <a:endParaRPr lang="fr-FR" sz="3200" dirty="0">
              <a:solidFill>
                <a:srgbClr val="004175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61960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102625" y="456013"/>
            <a:ext cx="6188424" cy="828656"/>
          </a:xfrm>
        </p:spPr>
        <p:txBody>
          <a:bodyPr lIns="0" tIns="0" rIns="0" bIns="0" anchor="ctr" anchorCtr="0">
            <a:noAutofit/>
          </a:bodyPr>
          <a:lstStyle/>
          <a:p>
            <a:pPr algn="l">
              <a:lnSpc>
                <a:spcPts val="3400"/>
              </a:lnSpc>
            </a:pPr>
            <a:r>
              <a:rPr lang="fr-FR" sz="3200" dirty="0" err="1" smtClean="0">
                <a:solidFill>
                  <a:srgbClr val="004175"/>
                </a:solidFill>
                <a:latin typeface="Tahoma"/>
                <a:cs typeface="Tahoma"/>
              </a:rPr>
              <a:t>Some</a:t>
            </a:r>
            <a:r>
              <a:rPr lang="fr-FR" sz="32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fr-FR" sz="3200" dirty="0" err="1" smtClean="0">
                <a:solidFill>
                  <a:srgbClr val="004175"/>
                </a:solidFill>
                <a:latin typeface="Tahoma"/>
                <a:cs typeface="Tahoma"/>
              </a:rPr>
              <a:t>pictures</a:t>
            </a:r>
            <a:r>
              <a:rPr lang="fr-FR" sz="3200" dirty="0" smtClean="0">
                <a:solidFill>
                  <a:srgbClr val="004175"/>
                </a:solidFill>
                <a:latin typeface="Tahoma"/>
                <a:cs typeface="Tahoma"/>
              </a:rPr>
              <a:t> of former</a:t>
            </a:r>
            <a:br>
              <a:rPr lang="fr-FR" sz="3200" dirty="0" smtClean="0">
                <a:solidFill>
                  <a:srgbClr val="004175"/>
                </a:solidFill>
                <a:latin typeface="Tahoma"/>
                <a:cs typeface="Tahoma"/>
              </a:rPr>
            </a:b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EU 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– China Summer </a:t>
            </a: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Schools</a:t>
            </a:r>
            <a:endParaRPr lang="fr-FR" sz="3200" dirty="0">
              <a:solidFill>
                <a:srgbClr val="004175"/>
              </a:solidFill>
              <a:latin typeface="Tahoma"/>
              <a:cs typeface="Tahoma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3819965" y="6364579"/>
            <a:ext cx="19402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dirty="0" smtClean="0">
                <a:solidFill>
                  <a:srgbClr val="004175"/>
                </a:solidFill>
                <a:latin typeface="Tahoma"/>
                <a:cs typeface="Tahoma"/>
              </a:rPr>
              <a:t>2013- </a:t>
            </a:r>
            <a:r>
              <a:rPr lang="fr-FR" sz="2200" dirty="0" err="1" smtClean="0">
                <a:solidFill>
                  <a:srgbClr val="004175"/>
                </a:solidFill>
                <a:latin typeface="Tahoma"/>
                <a:cs typeface="Tahoma"/>
              </a:rPr>
              <a:t>Spetses</a:t>
            </a:r>
            <a:endParaRPr lang="fr-FR" sz="2200" dirty="0">
              <a:latin typeface="Tahoma"/>
              <a:cs typeface="Tahoma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132" y="1613360"/>
            <a:ext cx="9202475" cy="475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60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Spetses Island CIFE 20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459" y="2110979"/>
            <a:ext cx="8400675" cy="4221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2118018" y="736554"/>
            <a:ext cx="6440016" cy="58477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Island </a:t>
            </a:r>
            <a:r>
              <a:rPr lang="de-DE" sz="3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32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Spetses</a:t>
            </a: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- </a:t>
            </a:r>
            <a:r>
              <a:rPr lang="de-DE" sz="32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Greece</a:t>
            </a: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2118018" y="1438099"/>
            <a:ext cx="5330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chemeClr val="accent2"/>
                </a:solidFill>
                <a:latin typeface="Tahoma"/>
                <a:cs typeface="Tahoma"/>
              </a:rPr>
              <a:t>Learning and living Europe</a:t>
            </a:r>
            <a:endParaRPr lang="fr-FR" sz="2800" dirty="0">
              <a:solidFill>
                <a:schemeClr val="accent2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50607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 txBox="1">
            <a:spLocks/>
          </p:cNvSpPr>
          <p:nvPr/>
        </p:nvSpPr>
        <p:spPr>
          <a:xfrm>
            <a:off x="2053101" y="1423400"/>
            <a:ext cx="7178317" cy="3590068"/>
          </a:xfrm>
          <a:prstGeom prst="rect">
            <a:avLst/>
          </a:prstGeom>
        </p:spPr>
        <p:txBody>
          <a:bodyPr vert="horz" lIns="107012" tIns="53506" rIns="107012" bIns="53506" rtlCol="0">
            <a:normAutofit/>
          </a:bodyPr>
          <a:lstStyle>
            <a:lvl1pPr marL="401296" indent="-401296" algn="l" defTabSz="535061" rtl="0" eaLnBrk="1" latinLnBrk="0" hangingPunct="1">
              <a:spcBef>
                <a:spcPct val="20000"/>
              </a:spcBef>
              <a:buFont typeface="Arial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9474" indent="-334413" algn="l" defTabSz="535061" rtl="0" eaLnBrk="1" latinLnBrk="0" hangingPunct="1">
              <a:spcBef>
                <a:spcPct val="20000"/>
              </a:spcBef>
              <a:buFont typeface="Arial"/>
              <a:buChar char="–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37653" indent="-267531" algn="l" defTabSz="535061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2714" indent="-267531" algn="l" defTabSz="535061" rtl="0" eaLnBrk="1" latinLnBrk="0" hangingPunct="1">
              <a:spcBef>
                <a:spcPct val="20000"/>
              </a:spcBef>
              <a:buFont typeface="Arial"/>
              <a:buChar char="–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07775" indent="-267531" algn="l" defTabSz="535061" rtl="0" eaLnBrk="1" latinLnBrk="0" hangingPunct="1">
              <a:spcBef>
                <a:spcPct val="20000"/>
              </a:spcBef>
              <a:buFont typeface="Arial"/>
              <a:buChar char="»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42836" indent="-267531" algn="l" defTabSz="535061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77898" indent="-267531" algn="l" defTabSz="535061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12959" indent="-267531" algn="l" defTabSz="535061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48020" indent="-267531" algn="l" defTabSz="535061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00" indent="-252000"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charset="2"/>
              <a:buChar char="§"/>
            </a:pPr>
            <a:endParaRPr lang="fr-FR" sz="2400" dirty="0">
              <a:solidFill>
                <a:srgbClr val="000000"/>
              </a:solidFill>
              <a:latin typeface="Tahoma"/>
              <a:cs typeface="Tahom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76591" y="1605550"/>
            <a:ext cx="6584173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de-DE" sz="4400" dirty="0">
                <a:solidFill>
                  <a:schemeClr val="accent1"/>
                </a:solidFill>
                <a:latin typeface="Tahoma"/>
                <a:ea typeface="ＭＳ Ｐゴシック" charset="0"/>
                <a:cs typeface="Tahoma"/>
              </a:rPr>
              <a:t>Are </a:t>
            </a:r>
            <a:r>
              <a:rPr lang="de-DE" sz="4400" dirty="0" err="1">
                <a:solidFill>
                  <a:schemeClr val="accent1"/>
                </a:solidFill>
                <a:latin typeface="Tahoma"/>
                <a:ea typeface="ＭＳ Ｐゴシック" charset="0"/>
                <a:cs typeface="Tahoma"/>
              </a:rPr>
              <a:t>you</a:t>
            </a:r>
            <a:r>
              <a:rPr lang="de-DE" sz="4400" dirty="0">
                <a:solidFill>
                  <a:schemeClr val="accent1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400" dirty="0" err="1">
                <a:solidFill>
                  <a:schemeClr val="accent1"/>
                </a:solidFill>
                <a:latin typeface="Tahoma"/>
                <a:ea typeface="ＭＳ Ｐゴシック" charset="0"/>
                <a:cs typeface="Tahoma"/>
              </a:rPr>
              <a:t>interested</a:t>
            </a:r>
            <a:r>
              <a:rPr lang="de-DE" sz="4400" dirty="0">
                <a:solidFill>
                  <a:schemeClr val="accent1"/>
                </a:solidFill>
                <a:latin typeface="Tahoma"/>
                <a:ea typeface="ＭＳ Ｐゴシック" charset="0"/>
                <a:cs typeface="Tahoma"/>
              </a:rPr>
              <a:t>?</a:t>
            </a:r>
          </a:p>
          <a:p>
            <a:pPr algn="ctr">
              <a:defRPr/>
            </a:pPr>
            <a:endParaRPr lang="de-DE" sz="4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algn="ctr">
              <a:defRPr/>
            </a:pPr>
            <a:r>
              <a:rPr lang="de-DE" sz="4400" dirty="0">
                <a:solidFill>
                  <a:schemeClr val="accent3"/>
                </a:solidFill>
                <a:latin typeface="Tahoma"/>
                <a:ea typeface="ＭＳ Ｐゴシック" charset="0"/>
                <a:cs typeface="Tahoma"/>
              </a:rPr>
              <a:t>See </a:t>
            </a:r>
            <a:r>
              <a:rPr lang="de-DE" sz="4400" dirty="0" err="1">
                <a:solidFill>
                  <a:schemeClr val="accent3"/>
                </a:solidFill>
                <a:latin typeface="Tahoma"/>
                <a:ea typeface="ＭＳ Ｐゴシック" charset="0"/>
                <a:cs typeface="Tahoma"/>
              </a:rPr>
              <a:t>you</a:t>
            </a:r>
            <a:r>
              <a:rPr lang="de-DE" sz="4400" dirty="0">
                <a:solidFill>
                  <a:schemeClr val="accent3"/>
                </a:solidFill>
                <a:latin typeface="Tahoma"/>
                <a:ea typeface="ＭＳ Ｐゴシック" charset="0"/>
                <a:cs typeface="Tahoma"/>
              </a:rPr>
              <a:t> in </a:t>
            </a:r>
            <a:r>
              <a:rPr lang="de-DE" sz="4400" dirty="0" smtClean="0">
                <a:solidFill>
                  <a:schemeClr val="accent3"/>
                </a:solidFill>
                <a:latin typeface="Tahoma"/>
                <a:ea typeface="ＭＳ Ｐゴシック" charset="0"/>
                <a:cs typeface="Tahoma"/>
              </a:rPr>
              <a:t>GREECE!</a:t>
            </a:r>
            <a:endParaRPr lang="de-DE" sz="4400" dirty="0">
              <a:solidFill>
                <a:schemeClr val="accent3"/>
              </a:solidFill>
              <a:latin typeface="Tahoma"/>
              <a:ea typeface="ＭＳ Ｐゴシック" charset="0"/>
              <a:cs typeface="Tahoma"/>
            </a:endParaRPr>
          </a:p>
          <a:p>
            <a:pPr algn="ctr">
              <a:defRPr/>
            </a:pPr>
            <a:endParaRPr lang="de-DE" sz="40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algn="ctr">
              <a:defRPr/>
            </a:pPr>
            <a:r>
              <a:rPr lang="de-DE" sz="4800" dirty="0" err="1">
                <a:solidFill>
                  <a:schemeClr val="accent2"/>
                </a:solidFill>
                <a:latin typeface="Tahoma"/>
                <a:ea typeface="ＭＳ Ｐゴシック" charset="0"/>
                <a:cs typeface="Tahoma"/>
              </a:rPr>
              <a:t>Thank</a:t>
            </a:r>
            <a:r>
              <a:rPr lang="de-DE" sz="4800" dirty="0">
                <a:solidFill>
                  <a:schemeClr val="accent2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800" dirty="0" err="1">
                <a:solidFill>
                  <a:schemeClr val="accent2"/>
                </a:solidFill>
                <a:latin typeface="Tahoma"/>
                <a:ea typeface="ＭＳ Ｐゴシック" charset="0"/>
                <a:cs typeface="Tahoma"/>
              </a:rPr>
              <a:t>you</a:t>
            </a:r>
            <a:r>
              <a:rPr lang="de-DE" sz="4800" dirty="0">
                <a:solidFill>
                  <a:schemeClr val="accent2"/>
                </a:solidFill>
                <a:latin typeface="Tahoma"/>
                <a:ea typeface="ＭＳ Ｐゴシック" charset="0"/>
                <a:cs typeface="Tahoma"/>
              </a:rPr>
              <a:t> </a:t>
            </a:r>
            <a:endParaRPr lang="de-DE" sz="4800" dirty="0" smtClean="0">
              <a:solidFill>
                <a:schemeClr val="accent2"/>
              </a:solidFill>
              <a:latin typeface="Tahoma"/>
              <a:ea typeface="ＭＳ Ｐゴシック" charset="0"/>
              <a:cs typeface="Tahoma"/>
            </a:endParaRPr>
          </a:p>
          <a:p>
            <a:pPr algn="ctr">
              <a:defRPr/>
            </a:pPr>
            <a:r>
              <a:rPr lang="de-DE" sz="4800" dirty="0" err="1">
                <a:solidFill>
                  <a:schemeClr val="accent2"/>
                </a:solidFill>
                <a:latin typeface="Tahoma"/>
                <a:ea typeface="ＭＳ Ｐゴシック" charset="0"/>
                <a:cs typeface="Tahoma"/>
              </a:rPr>
              <a:t>f</a:t>
            </a:r>
            <a:r>
              <a:rPr lang="de-DE" sz="4800" dirty="0" err="1" smtClean="0">
                <a:solidFill>
                  <a:schemeClr val="accent2"/>
                </a:solidFill>
                <a:latin typeface="Tahoma"/>
                <a:ea typeface="ＭＳ Ｐゴシック" charset="0"/>
                <a:cs typeface="Tahoma"/>
              </a:rPr>
              <a:t>or</a:t>
            </a:r>
            <a:r>
              <a:rPr lang="de-DE" sz="4800" dirty="0" smtClean="0">
                <a:solidFill>
                  <a:schemeClr val="accent2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800" dirty="0" err="1" smtClean="0">
                <a:solidFill>
                  <a:schemeClr val="accent2"/>
                </a:solidFill>
                <a:latin typeface="Tahoma"/>
                <a:ea typeface="ＭＳ Ｐゴシック" charset="0"/>
                <a:cs typeface="Tahoma"/>
              </a:rPr>
              <a:t>joining</a:t>
            </a:r>
            <a:r>
              <a:rPr lang="de-DE" sz="4800" dirty="0" smtClean="0">
                <a:solidFill>
                  <a:schemeClr val="accent2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800" dirty="0" err="1">
                <a:solidFill>
                  <a:schemeClr val="accent2"/>
                </a:solidFill>
                <a:latin typeface="Tahoma"/>
                <a:ea typeface="ＭＳ Ｐゴシック" charset="0"/>
                <a:cs typeface="Tahoma"/>
              </a:rPr>
              <a:t>this</a:t>
            </a:r>
            <a:r>
              <a:rPr lang="de-DE" sz="4800" dirty="0">
                <a:solidFill>
                  <a:schemeClr val="accent2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800" dirty="0" err="1">
                <a:solidFill>
                  <a:schemeClr val="accent2"/>
                </a:solidFill>
                <a:latin typeface="Tahoma"/>
                <a:ea typeface="ＭＳ Ｐゴシック" charset="0"/>
                <a:cs typeface="Tahoma"/>
              </a:rPr>
              <a:t>session</a:t>
            </a:r>
            <a:r>
              <a:rPr lang="de-DE" sz="4800" dirty="0">
                <a:solidFill>
                  <a:schemeClr val="accent2"/>
                </a:solidFill>
                <a:latin typeface="Tahoma"/>
                <a:ea typeface="ＭＳ Ｐゴシック" charset="0"/>
                <a:cs typeface="Tahoma"/>
              </a:rPr>
              <a:t>!</a:t>
            </a:r>
          </a:p>
        </p:txBody>
      </p:sp>
      <p:sp>
        <p:nvSpPr>
          <p:cNvPr id="6" name="Rectangle 5"/>
          <p:cNvSpPr/>
          <p:nvPr/>
        </p:nvSpPr>
        <p:spPr>
          <a:xfrm>
            <a:off x="2055481" y="619984"/>
            <a:ext cx="6156253" cy="58477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EU – China Summer School 2015</a:t>
            </a:r>
            <a:endParaRPr lang="fr-FR" sz="2800" dirty="0"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51550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75890" y="1332686"/>
            <a:ext cx="7068577" cy="4893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de-DE" sz="4400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ahoma"/>
                <a:ea typeface="ＭＳ Ｐゴシック" charset="0"/>
                <a:cs typeface="Tahoma"/>
              </a:rPr>
              <a:t>For</a:t>
            </a:r>
            <a:r>
              <a:rPr lang="de-DE" sz="44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400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ahoma"/>
                <a:ea typeface="ＭＳ Ｐゴシック" charset="0"/>
                <a:cs typeface="Tahoma"/>
              </a:rPr>
              <a:t>more</a:t>
            </a:r>
            <a:r>
              <a:rPr lang="de-DE" sz="44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400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ahoma"/>
                <a:ea typeface="ＭＳ Ｐゴシック" charset="0"/>
                <a:cs typeface="Tahoma"/>
              </a:rPr>
              <a:t>information</a:t>
            </a:r>
            <a:endParaRPr lang="de-DE" sz="4400" dirty="0">
              <a:solidFill>
                <a:schemeClr val="tx2">
                  <a:lumMod val="40000"/>
                  <a:lumOff val="60000"/>
                </a:schemeClr>
              </a:solidFill>
              <a:latin typeface="Tahoma"/>
              <a:ea typeface="ＭＳ Ｐゴシック" charset="0"/>
              <a:cs typeface="Tahoma"/>
            </a:endParaRPr>
          </a:p>
          <a:p>
            <a:pPr algn="ctr">
              <a:defRPr/>
            </a:pPr>
            <a:r>
              <a:rPr lang="de-DE" sz="4400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Tahoma"/>
                <a:ea typeface="ＭＳ Ｐゴシック" charset="0"/>
                <a:cs typeface="Tahoma"/>
              </a:rPr>
              <a:t>a</a:t>
            </a:r>
            <a:r>
              <a:rPr lang="de-DE" sz="4400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ahoma"/>
                <a:ea typeface="ＭＳ Ｐゴシック" charset="0"/>
                <a:cs typeface="Tahoma"/>
              </a:rPr>
              <a:t>nd</a:t>
            </a:r>
            <a:r>
              <a:rPr lang="de-DE" sz="440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400" dirty="0" err="1" smtClean="0">
                <a:solidFill>
                  <a:schemeClr val="tx2">
                    <a:lumMod val="40000"/>
                    <a:lumOff val="60000"/>
                  </a:schemeClr>
                </a:solidFill>
                <a:latin typeface="Tahoma"/>
                <a:ea typeface="ＭＳ Ｐゴシック" charset="0"/>
                <a:cs typeface="Tahoma"/>
              </a:rPr>
              <a:t>applications</a:t>
            </a:r>
            <a:endParaRPr lang="de-DE" sz="4400" dirty="0" smtClean="0">
              <a:solidFill>
                <a:schemeClr val="tx2">
                  <a:lumMod val="40000"/>
                  <a:lumOff val="60000"/>
                </a:schemeClr>
              </a:solidFill>
              <a:latin typeface="Tahoma"/>
              <a:ea typeface="ＭＳ Ｐゴシック" charset="0"/>
              <a:cs typeface="Tahoma"/>
            </a:endParaRPr>
          </a:p>
          <a:p>
            <a:pPr algn="ctr">
              <a:defRPr/>
            </a:pPr>
            <a:endParaRPr lang="de-DE" sz="4400" dirty="0">
              <a:solidFill>
                <a:schemeClr val="accent1"/>
              </a:solidFill>
              <a:latin typeface="Tahoma"/>
              <a:ea typeface="ＭＳ Ｐゴシック" charset="0"/>
              <a:cs typeface="Tahoma"/>
            </a:endParaRPr>
          </a:p>
          <a:p>
            <a:pPr algn="ctr">
              <a:defRPr/>
            </a:pPr>
            <a:r>
              <a:rPr lang="fr-FR" sz="3600" dirty="0" smtClean="0">
                <a:solidFill>
                  <a:srgbClr val="004175"/>
                </a:solidFill>
                <a:latin typeface="Tahoma"/>
                <a:cs typeface="Tahoma"/>
              </a:rPr>
              <a:t>Dr</a:t>
            </a:r>
            <a:r>
              <a:rPr lang="fr-FR" sz="3600" dirty="0">
                <a:solidFill>
                  <a:srgbClr val="004175"/>
                </a:solidFill>
                <a:latin typeface="Tahoma"/>
                <a:cs typeface="Tahoma"/>
              </a:rPr>
              <a:t>. Michael </a:t>
            </a:r>
            <a:r>
              <a:rPr lang="fr-FR" sz="3600" dirty="0" err="1">
                <a:solidFill>
                  <a:srgbClr val="004175"/>
                </a:solidFill>
                <a:latin typeface="Tahoma"/>
                <a:cs typeface="Tahoma"/>
              </a:rPr>
              <a:t>Meimeth</a:t>
            </a:r>
            <a:endParaRPr lang="fr-FR" sz="3600" dirty="0">
              <a:solidFill>
                <a:srgbClr val="004175"/>
              </a:solidFill>
              <a:latin typeface="Tahoma"/>
              <a:cs typeface="Tahoma"/>
            </a:endParaRPr>
          </a:p>
          <a:p>
            <a:pPr algn="ctr"/>
            <a:r>
              <a:rPr lang="fr-FR" sz="3600" dirty="0">
                <a:solidFill>
                  <a:srgbClr val="004175"/>
                </a:solidFill>
                <a:latin typeface="Tahoma"/>
                <a:cs typeface="Tahoma"/>
              </a:rPr>
              <a:t>Program </a:t>
            </a:r>
            <a:r>
              <a:rPr lang="fr-FR" sz="3600" dirty="0" err="1">
                <a:solidFill>
                  <a:srgbClr val="004175"/>
                </a:solidFill>
                <a:latin typeface="Tahoma"/>
                <a:cs typeface="Tahoma"/>
              </a:rPr>
              <a:t>Director</a:t>
            </a:r>
            <a:r>
              <a:rPr lang="fr-FR" sz="3600" dirty="0">
                <a:solidFill>
                  <a:srgbClr val="004175"/>
                </a:solidFill>
                <a:latin typeface="Tahoma"/>
                <a:cs typeface="Tahoma"/>
              </a:rPr>
              <a:t> - International </a:t>
            </a:r>
            <a:r>
              <a:rPr lang="fr-FR" sz="3600" dirty="0" smtClean="0">
                <a:solidFill>
                  <a:srgbClr val="004175"/>
                </a:solidFill>
                <a:latin typeface="Tahoma"/>
                <a:cs typeface="Tahoma"/>
              </a:rPr>
              <a:t>Programs</a:t>
            </a:r>
            <a:endParaRPr lang="fr-FR" sz="3600" dirty="0">
              <a:solidFill>
                <a:srgbClr val="004175"/>
              </a:solidFill>
              <a:latin typeface="Tahoma"/>
              <a:cs typeface="Tahoma"/>
            </a:endParaRPr>
          </a:p>
          <a:p>
            <a:r>
              <a:rPr lang="fr-FR" sz="3600" dirty="0">
                <a:solidFill>
                  <a:srgbClr val="004175"/>
                </a:solidFill>
                <a:latin typeface="Tahoma"/>
                <a:cs typeface="Tahoma"/>
              </a:rPr>
              <a:t> </a:t>
            </a:r>
          </a:p>
          <a:p>
            <a:r>
              <a:rPr lang="fr-FR" sz="3600" dirty="0" smtClean="0">
                <a:solidFill>
                  <a:srgbClr val="004175"/>
                </a:solidFill>
                <a:latin typeface="Tahoma"/>
                <a:cs typeface="Tahoma"/>
              </a:rPr>
              <a:t> e-mail: </a:t>
            </a:r>
            <a:r>
              <a:rPr lang="fr-FR" sz="3600" dirty="0" err="1" smtClean="0">
                <a:solidFill>
                  <a:srgbClr val="004175"/>
                </a:solidFill>
                <a:latin typeface="Tahoma"/>
                <a:cs typeface="Tahoma"/>
              </a:rPr>
              <a:t>michael.meimeth@cife.eu</a:t>
            </a:r>
            <a:endParaRPr lang="de-DE" sz="4000" dirty="0" smtClean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50607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1995871" y="557504"/>
            <a:ext cx="7353080" cy="833448"/>
          </a:xfrm>
        </p:spPr>
        <p:txBody>
          <a:bodyPr lIns="0" tIns="0" rIns="0" bIns="0" anchor="b" anchorCtr="0">
            <a:noAutofit/>
          </a:bodyPr>
          <a:lstStyle/>
          <a:p>
            <a:pPr marL="0" indent="0" algn="l">
              <a:defRPr/>
            </a:pP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 </a:t>
            </a:r>
            <a:r>
              <a:rPr lang="de-DE" sz="3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Centre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international de </a:t>
            </a:r>
            <a:r>
              <a:rPr lang="de-DE" sz="3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formation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3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européenne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(CIFE)</a:t>
            </a:r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457423" y="1783061"/>
            <a:ext cx="8665933" cy="4464004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§"/>
              <a:defRPr/>
            </a:pP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has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been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founded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in 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1954</a:t>
            </a: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is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 private EU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chartered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institution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high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level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academic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teaching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and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learning</a:t>
            </a: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has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more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than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60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years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excellence in European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graduate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and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undergraduate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programmes</a:t>
            </a: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3871" y="4268989"/>
            <a:ext cx="6557958" cy="2241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07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6507555" y="4168983"/>
            <a:ext cx="1846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>
              <a:latin typeface="Tahoma"/>
              <a:cs typeface="Tahoma"/>
            </a:endParaRPr>
          </a:p>
        </p:txBody>
      </p:sp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2116563" y="518799"/>
            <a:ext cx="6188424" cy="631854"/>
          </a:xfrm>
        </p:spPr>
        <p:txBody>
          <a:bodyPr lIns="0" tIns="0" rIns="0" bIns="0" anchor="b" anchorCtr="0">
            <a:noAutofit/>
          </a:bodyPr>
          <a:lstStyle/>
          <a:p>
            <a:pPr marL="0" indent="0" algn="l">
              <a:defRPr/>
            </a:pPr>
            <a:r>
              <a:rPr lang="de-DE" sz="3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We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3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are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32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present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in</a:t>
            </a:r>
            <a:endParaRPr lang="de-DE" sz="32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</p:txBody>
      </p:sp>
      <p:sp>
        <p:nvSpPr>
          <p:cNvPr id="4" name="Inhaltsplatzhalter 2"/>
          <p:cNvSpPr>
            <a:spLocks noGrp="1"/>
          </p:cNvSpPr>
          <p:nvPr>
            <p:ph idx="1"/>
          </p:nvPr>
        </p:nvSpPr>
        <p:spPr>
          <a:xfrm>
            <a:off x="446300" y="1606598"/>
            <a:ext cx="6964241" cy="4319529"/>
          </a:xfrm>
        </p:spPr>
        <p:txBody>
          <a:bodyPr>
            <a:noAutofit/>
          </a:bodyPr>
          <a:lstStyle/>
          <a:p>
            <a:pPr marL="252000" indent="-252000"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charset="2"/>
              <a:buChar char="§"/>
            </a:pPr>
            <a:endParaRPr lang="de-DE" sz="2400" dirty="0" smtClean="0">
              <a:solidFill>
                <a:schemeClr val="tx2">
                  <a:lumMod val="60000"/>
                  <a:lumOff val="40000"/>
                </a:schemeClr>
              </a:solidFill>
              <a:latin typeface="Tahoma"/>
              <a:ea typeface="ＭＳ Ｐゴシック" charset="0"/>
              <a:cs typeface="Tahoma"/>
            </a:endParaRPr>
          </a:p>
          <a:p>
            <a:pPr marL="252000" indent="-252000"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charset="2"/>
              <a:buChar char="§"/>
            </a:pPr>
            <a:r>
              <a:rPr lang="de-DE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/>
                <a:ea typeface="ＭＳ Ｐゴシック" charset="0"/>
                <a:cs typeface="Tahoma"/>
              </a:rPr>
              <a:t>NICE 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- France</a:t>
            </a:r>
            <a:endParaRPr lang="fr-FR" sz="2400" dirty="0" smtClean="0">
              <a:solidFill>
                <a:srgbClr val="004175"/>
              </a:solidFill>
              <a:latin typeface="Tahoma"/>
              <a:ea typeface="Verdana" pitchFamily="34" charset="0"/>
              <a:cs typeface="Tahoma"/>
            </a:endParaRPr>
          </a:p>
          <a:p>
            <a:pPr marL="252000" indent="-252000"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charset="2"/>
              <a:buChar char="§"/>
            </a:pPr>
            <a:endParaRPr lang="fr-FR" sz="2400" dirty="0" smtClean="0">
              <a:solidFill>
                <a:srgbClr val="004175"/>
              </a:solidFill>
              <a:latin typeface="Tahoma"/>
              <a:ea typeface="Verdana" pitchFamily="34" charset="0"/>
              <a:cs typeface="Tahoma"/>
            </a:endParaRPr>
          </a:p>
          <a:p>
            <a:pPr marL="252000" indent="-252000"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charset="2"/>
              <a:buChar char="§"/>
            </a:pPr>
            <a:r>
              <a:rPr lang="de-DE" sz="2400" dirty="0">
                <a:solidFill>
                  <a:schemeClr val="accent6"/>
                </a:solidFill>
                <a:latin typeface="Tahoma"/>
                <a:ea typeface="ＭＳ Ｐゴシック" charset="0"/>
                <a:cs typeface="Tahoma"/>
              </a:rPr>
              <a:t>BERLIN</a:t>
            </a:r>
            <a:r>
              <a:rPr lang="de-DE" sz="2400" dirty="0">
                <a:solidFill>
                  <a:schemeClr val="accent3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- Germany</a:t>
            </a: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252000" indent="-252000"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charset="2"/>
              <a:buChar char="§"/>
            </a:pP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252000" indent="-252000"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charset="2"/>
              <a:buChar char="§"/>
            </a:pPr>
            <a:r>
              <a:rPr lang="de-DE" sz="2400" dirty="0" smtClean="0">
                <a:solidFill>
                  <a:schemeClr val="accent3"/>
                </a:solidFill>
                <a:latin typeface="Tahoma"/>
                <a:ea typeface="ＭＳ Ｐゴシック" charset="0"/>
                <a:cs typeface="Tahoma"/>
              </a:rPr>
              <a:t>BRUSSELS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-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Belgium</a:t>
            </a:r>
            <a:endParaRPr lang="de-DE" sz="2400" dirty="0" smtClean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252000" indent="-252000"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charset="2"/>
              <a:buChar char="§"/>
            </a:pP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252000" indent="-252000"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charset="2"/>
              <a:buChar char="§"/>
            </a:pPr>
            <a:r>
              <a:rPr lang="de-DE" sz="2400" dirty="0" smtClean="0">
                <a:solidFill>
                  <a:schemeClr val="accent2"/>
                </a:solidFill>
                <a:latin typeface="Tahoma"/>
                <a:ea typeface="ＭＳ Ｐゴシック" charset="0"/>
                <a:cs typeface="Tahoma"/>
              </a:rPr>
              <a:t>ISTANBUL</a:t>
            </a:r>
            <a:r>
              <a:rPr lang="de-DE" sz="2400" dirty="0" smtClean="0">
                <a:solidFill>
                  <a:schemeClr val="accent6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- Turkey</a:t>
            </a: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0" indent="0"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None/>
            </a:pPr>
            <a:endParaRPr lang="de-DE" sz="2400" dirty="0">
              <a:latin typeface="Tahoma"/>
              <a:ea typeface="ＭＳ Ｐゴシック" charset="0"/>
              <a:cs typeface="Tahoma"/>
            </a:endParaRPr>
          </a:p>
          <a:p>
            <a:pPr marL="252000" indent="-252000"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charset="2"/>
              <a:buChar char="§"/>
            </a:pPr>
            <a:endParaRPr lang="fr-FR" sz="2400" dirty="0" smtClean="0">
              <a:solidFill>
                <a:srgbClr val="000000"/>
              </a:solidFill>
              <a:latin typeface="Tahoma"/>
              <a:ea typeface="Verdana" pitchFamily="34" charset="0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23646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164561" y="617076"/>
            <a:ext cx="6899950" cy="567613"/>
          </a:xfrm>
        </p:spPr>
        <p:txBody>
          <a:bodyPr lIns="0" tIns="0" rIns="0" bIns="0" anchor="ctr" anchorCtr="0">
            <a:noAutofit/>
          </a:bodyPr>
          <a:lstStyle/>
          <a:p>
            <a:pPr algn="l">
              <a:lnSpc>
                <a:spcPts val="3400"/>
              </a:lnSpc>
            </a:pPr>
            <a:r>
              <a:rPr lang="de-DE" sz="3200" dirty="0">
                <a:solidFill>
                  <a:srgbClr val="004175"/>
                </a:solidFill>
                <a:latin typeface="Tahoma"/>
                <a:cs typeface="Tahoma"/>
              </a:rPr>
              <a:t>CIFE </a:t>
            </a:r>
            <a:r>
              <a:rPr lang="de-DE" sz="3200" dirty="0" err="1">
                <a:solidFill>
                  <a:srgbClr val="004175"/>
                </a:solidFill>
                <a:latin typeface="Tahoma"/>
                <a:cs typeface="Tahoma"/>
              </a:rPr>
              <a:t>offers</a:t>
            </a:r>
            <a:endParaRPr lang="fr-FR" sz="3200" dirty="0">
              <a:solidFill>
                <a:srgbClr val="004175"/>
              </a:solidFill>
              <a:latin typeface="Tahoma"/>
              <a:cs typeface="Tahoma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51336" y="1517155"/>
            <a:ext cx="8658244" cy="5173575"/>
          </a:xfrm>
        </p:spPr>
        <p:txBody>
          <a:bodyPr>
            <a:normAutofit/>
          </a:bodyPr>
          <a:lstStyle/>
          <a:p>
            <a:pPr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panose="05000000000000000000" pitchFamily="2" charset="2"/>
              <a:buChar char="§"/>
            </a:pP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Variety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of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European Studies Programmes for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students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coming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from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all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over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the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world</a:t>
            </a:r>
            <a:endParaRPr lang="de-DE" sz="2400" dirty="0" smtClean="0">
              <a:solidFill>
                <a:srgbClr val="004175"/>
              </a:solidFill>
              <a:latin typeface="Tahoma"/>
              <a:cs typeface="Tahoma"/>
            </a:endParaRPr>
          </a:p>
          <a:p>
            <a:pPr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panose="05000000000000000000" pitchFamily="2" charset="2"/>
              <a:buChar char="§"/>
            </a:pP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The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common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purpose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of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these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programmes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is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to</a:t>
            </a:r>
            <a:endParaRPr lang="de-DE" sz="2400" dirty="0">
              <a:solidFill>
                <a:srgbClr val="004175"/>
              </a:solidFill>
              <a:latin typeface="Tahoma"/>
              <a:cs typeface="Tahoma"/>
            </a:endParaRPr>
          </a:p>
          <a:p>
            <a:pPr lvl="1"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panose="05000000000000000000" pitchFamily="2" charset="2"/>
              <a:buChar char="ü"/>
            </a:pP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provide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students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with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first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hand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insights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into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the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functioning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of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the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Europen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Union</a:t>
            </a:r>
          </a:p>
          <a:p>
            <a:pPr lvl="1"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panose="05000000000000000000" pitchFamily="2" charset="2"/>
              <a:buChar char="ü"/>
            </a:pPr>
            <a:r>
              <a:rPr lang="de-DE" sz="2400" dirty="0" err="1">
                <a:solidFill>
                  <a:srgbClr val="004175"/>
                </a:solidFill>
                <a:latin typeface="Tahoma"/>
                <a:cs typeface="Tahoma"/>
              </a:rPr>
              <a:t>p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rovide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students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with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first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class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lectures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on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political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,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economic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, legal and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cultural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aspects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of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the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European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integration</a:t>
            </a:r>
            <a:endParaRPr lang="de-DE" sz="2400" dirty="0" smtClean="0">
              <a:solidFill>
                <a:srgbClr val="004175"/>
              </a:solidFill>
              <a:latin typeface="Tahoma"/>
              <a:cs typeface="Tahoma"/>
            </a:endParaRPr>
          </a:p>
          <a:p>
            <a:pPr lvl="1"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panose="05000000000000000000" pitchFamily="2" charset="2"/>
              <a:buChar char="ü"/>
            </a:pPr>
            <a:r>
              <a:rPr lang="de-DE" sz="2400" dirty="0" err="1">
                <a:solidFill>
                  <a:srgbClr val="004175"/>
                </a:solidFill>
                <a:latin typeface="Tahoma"/>
                <a:cs typeface="Tahoma"/>
              </a:rPr>
              <a:t>e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xplore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and </a:t>
            </a:r>
            <a:r>
              <a:rPr lang="de-DE" sz="2400" dirty="0" err="1" smtClean="0">
                <a:solidFill>
                  <a:srgbClr val="004175"/>
                </a:solidFill>
                <a:latin typeface="Tahoma"/>
                <a:cs typeface="Tahoma"/>
              </a:rPr>
              <a:t>understand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cs typeface="Tahoma"/>
              </a:rPr>
              <a:t> Europe</a:t>
            </a:r>
          </a:p>
          <a:p>
            <a:pPr lvl="1"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panose="05000000000000000000" pitchFamily="2" charset="2"/>
              <a:buChar char="ü"/>
            </a:pPr>
            <a:endParaRPr lang="de-DE" sz="2600" dirty="0">
              <a:solidFill>
                <a:srgbClr val="004175"/>
              </a:solidFill>
              <a:latin typeface="Tahoma"/>
              <a:cs typeface="Tahoma"/>
            </a:endParaRPr>
          </a:p>
        </p:txBody>
      </p:sp>
      <p:pic>
        <p:nvPicPr>
          <p:cNvPr id="4" name="Picture 8" descr="C:\Users\Michael\Desktop\AccPortail_2_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3365" y="5570538"/>
            <a:ext cx="3586732" cy="199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70538"/>
            <a:ext cx="3403365" cy="198726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1659" y="5559844"/>
            <a:ext cx="4006979" cy="199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92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171494" y="483023"/>
            <a:ext cx="7232389" cy="785339"/>
          </a:xfrm>
        </p:spPr>
        <p:txBody>
          <a:bodyPr lIns="0" tIns="0" rIns="0" bIns="0" anchor="ctr" anchorCtr="0">
            <a:noAutofit/>
          </a:bodyPr>
          <a:lstStyle/>
          <a:p>
            <a:pPr algn="l">
              <a:lnSpc>
                <a:spcPts val="3400"/>
              </a:lnSpc>
            </a:pP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European 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Studies </a:t>
            </a: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Programmes</a:t>
            </a:r>
            <a:endParaRPr lang="fr-FR" sz="3200" dirty="0">
              <a:solidFill>
                <a:srgbClr val="004175"/>
              </a:solidFill>
              <a:latin typeface="Tahoma"/>
              <a:cs typeface="Tahoma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7577" y="1645848"/>
            <a:ext cx="7690082" cy="5134330"/>
          </a:xfrm>
        </p:spPr>
        <p:txBody>
          <a:bodyPr>
            <a:normAutofit fontScale="92500" lnSpcReduction="20000"/>
          </a:bodyPr>
          <a:lstStyle/>
          <a:p>
            <a:pPr marL="0" indent="0">
              <a:buFont typeface="+mj-lt" charset="0"/>
              <a:buNone/>
              <a:defRPr/>
            </a:pPr>
            <a:r>
              <a:rPr lang="de-DE" sz="2400" b="1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 </a:t>
            </a:r>
            <a:r>
              <a:rPr lang="de-DE" sz="2400" b="1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venues</a:t>
            </a:r>
            <a:r>
              <a:rPr lang="de-DE" sz="2400" b="1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b="1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sz="2400" b="1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2015</a:t>
            </a:r>
          </a:p>
          <a:p>
            <a:pPr marL="0" indent="0">
              <a:buFont typeface="+mj-lt" charset="0"/>
              <a:buNone/>
              <a:defRPr/>
            </a:pPr>
            <a:endParaRPr lang="de-DE" sz="2400" b="1" dirty="0" smtClean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Berlin			</a:t>
            </a:r>
            <a:endParaRPr lang="de-DE" sz="2400" dirty="0" smtClean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Warsaw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		</a:t>
            </a:r>
          </a:p>
          <a:p>
            <a:pPr>
              <a:buFont typeface="Wingdings" charset="2"/>
              <a:buChar char="§"/>
              <a:defRPr/>
            </a:pP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Brussels</a:t>
            </a: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Luxembourg</a:t>
            </a:r>
          </a:p>
          <a:p>
            <a:pPr>
              <a:buFont typeface="Wingdings" charset="2"/>
              <a:buChar char="§"/>
              <a:defRPr/>
            </a:pP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Strasbourg</a:t>
            </a:r>
          </a:p>
          <a:p>
            <a:pPr>
              <a:buFont typeface="Wingdings" charset="2"/>
              <a:buChar char="§"/>
              <a:defRPr/>
            </a:pP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Paris</a:t>
            </a:r>
          </a:p>
          <a:p>
            <a:pPr>
              <a:buFont typeface="Wingdings" charset="2"/>
              <a:buChar char="§"/>
              <a:defRPr/>
            </a:pP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Istanbul</a:t>
            </a:r>
          </a:p>
          <a:p>
            <a:pPr>
              <a:buFont typeface="Wingdings" charset="2"/>
              <a:buChar char="§"/>
              <a:defRPr/>
            </a:pP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Poznan</a:t>
            </a: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Vienna</a:t>
            </a:r>
          </a:p>
          <a:p>
            <a:pPr>
              <a:buFont typeface="Wingdings" charset="2"/>
              <a:buChar char="§"/>
              <a:defRPr/>
            </a:pP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Budapest</a:t>
            </a:r>
          </a:p>
          <a:p>
            <a:pPr>
              <a:buFont typeface="Wingdings" charset="2"/>
              <a:buChar char="§"/>
              <a:defRPr/>
            </a:pP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Prague</a:t>
            </a: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Island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Spetses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</a:p>
          <a:p>
            <a:pPr>
              <a:buFont typeface="Wingdings" charset="2"/>
              <a:buChar char="§"/>
              <a:defRPr/>
            </a:pP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Athens</a:t>
            </a:r>
          </a:p>
          <a:p>
            <a:pPr marL="0" indent="0">
              <a:buFont typeface="+mj-lt" charset="0"/>
              <a:buNone/>
              <a:defRPr/>
            </a:pP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05179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493322" y="1728399"/>
            <a:ext cx="9149324" cy="5177006"/>
          </a:xfrm>
        </p:spPr>
        <p:txBody>
          <a:bodyPr>
            <a:normAutofit fontScale="62500" lnSpcReduction="20000"/>
          </a:bodyPr>
          <a:lstStyle/>
          <a:p>
            <a:pPr marL="0" indent="0">
              <a:buFont typeface="+mj-lt" charset="0"/>
              <a:buNone/>
              <a:defRPr/>
            </a:pP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benefits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these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programmes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</a:p>
          <a:p>
            <a:pPr marL="0" indent="0">
              <a:buFont typeface="+mj-lt" charset="0"/>
              <a:buNone/>
              <a:defRPr/>
            </a:pPr>
            <a:endParaRPr lang="de-DE" sz="46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G</a:t>
            </a:r>
            <a:r>
              <a:rPr lang="de-DE" sz="46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ain</a:t>
            </a:r>
            <a:r>
              <a:rPr lang="de-DE" sz="46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a </a:t>
            </a:r>
            <a:r>
              <a:rPr lang="de-DE" sz="46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sound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academic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expertise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on Europe</a:t>
            </a:r>
          </a:p>
          <a:p>
            <a:pPr>
              <a:buFont typeface="Wingdings" charset="2"/>
              <a:buChar char="§"/>
              <a:defRPr/>
            </a:pPr>
            <a:endParaRPr lang="de-DE" sz="46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</a:t>
            </a:r>
            <a:r>
              <a:rPr lang="de-DE" sz="46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cquire</a:t>
            </a:r>
            <a:r>
              <a:rPr lang="de-DE" sz="46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invaluable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skills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through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extended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cross-cultural</a:t>
            </a:r>
            <a:r>
              <a:rPr lang="de-DE" sz="46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interaction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with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European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faculty</a:t>
            </a:r>
            <a:endParaRPr lang="de-DE" sz="46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endParaRPr lang="de-DE" sz="46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</a:t>
            </a:r>
            <a:r>
              <a:rPr lang="de-DE" sz="46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rofit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from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CIFE´s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strong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and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unique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European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and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global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network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renowned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partner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universities</a:t>
            </a:r>
            <a:endParaRPr lang="de-DE" sz="46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endParaRPr lang="de-DE" sz="46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>
              <a:buFont typeface="Wingdings" charset="2"/>
              <a:buChar char="§"/>
              <a:defRPr/>
            </a:pPr>
            <a:r>
              <a:rPr lang="de-DE" sz="46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Earn</a:t>
            </a:r>
            <a:r>
              <a:rPr lang="de-DE" sz="46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up</a:t>
            </a:r>
            <a:r>
              <a:rPr lang="de-DE" sz="46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to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15 transferable </a:t>
            </a:r>
            <a:r>
              <a:rPr lang="de-DE" sz="46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credits</a:t>
            </a:r>
            <a:r>
              <a:rPr lang="de-DE" sz="46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upon </a:t>
            </a:r>
            <a:r>
              <a:rPr lang="de-DE" sz="46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successful</a:t>
            </a:r>
            <a:r>
              <a:rPr lang="de-DE" sz="46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completion</a:t>
            </a:r>
            <a:r>
              <a:rPr lang="de-DE" sz="46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sz="46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</a:t>
            </a:r>
            <a:r>
              <a:rPr lang="de-DE" sz="46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46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programme</a:t>
            </a:r>
            <a:endParaRPr lang="de-DE" sz="46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0" indent="0">
              <a:buNone/>
              <a:defRPr/>
            </a:pPr>
            <a:endParaRPr lang="de-DE" sz="46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2116564" y="590357"/>
            <a:ext cx="7164010" cy="644029"/>
          </a:xfrm>
        </p:spPr>
        <p:txBody>
          <a:bodyPr lIns="0" tIns="0" rIns="0" bIns="0" anchor="ctr" anchorCtr="0">
            <a:noAutofit/>
          </a:bodyPr>
          <a:lstStyle/>
          <a:p>
            <a:pPr algn="l">
              <a:lnSpc>
                <a:spcPts val="3400"/>
              </a:lnSpc>
            </a:pP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European Studies Programmes</a:t>
            </a:r>
            <a:endParaRPr lang="fr-FR" sz="3200" b="1" dirty="0">
              <a:solidFill>
                <a:srgbClr val="004175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98944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2786" y="1878413"/>
            <a:ext cx="7965231" cy="4509509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spcBef>
                <a:spcPts val="1200"/>
              </a:spcBef>
              <a:buClr>
                <a:srgbClr val="004175"/>
              </a:buClr>
              <a:buNone/>
            </a:pP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„China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and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Europe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Partners“ 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-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Law, Politics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, Economics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Clr>
                <a:srgbClr val="004175"/>
              </a:buClr>
              <a:buNone/>
            </a:pPr>
            <a:r>
              <a:rPr lang="de-DE" sz="24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July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18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through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August 8, </a:t>
            </a: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2015</a:t>
            </a:r>
          </a:p>
          <a:p>
            <a:pPr marL="0" indent="0">
              <a:lnSpc>
                <a:spcPct val="200000"/>
              </a:lnSpc>
              <a:buNone/>
              <a:defRPr/>
            </a:pPr>
            <a:r>
              <a:rPr lang="de-DE" sz="24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Island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Spetses</a:t>
            </a:r>
            <a:r>
              <a:rPr lang="de-DE" sz="24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&amp; Athens, </a:t>
            </a:r>
            <a:r>
              <a:rPr lang="de-DE" sz="2400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Greece</a:t>
            </a:r>
            <a:endParaRPr lang="de-DE" sz="2400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0" indent="0">
              <a:lnSpc>
                <a:spcPct val="200000"/>
              </a:lnSpc>
              <a:buFont typeface="+mj-lt" charset="0"/>
              <a:buNone/>
              <a:defRPr/>
            </a:pPr>
            <a:endParaRPr lang="de-DE" sz="2400" b="1" dirty="0">
              <a:latin typeface="Tahoma"/>
              <a:ea typeface="ＭＳ Ｐゴシック" charset="0"/>
              <a:cs typeface="Tahoma"/>
            </a:endParaRPr>
          </a:p>
          <a:p>
            <a:pPr marL="252000" indent="-252000">
              <a:lnSpc>
                <a:spcPts val="2900"/>
              </a:lnSpc>
              <a:spcBef>
                <a:spcPts val="1200"/>
              </a:spcBef>
              <a:buClr>
                <a:srgbClr val="004175"/>
              </a:buClr>
              <a:buFont typeface="Wingdings" charset="2"/>
              <a:buChar char="§"/>
            </a:pPr>
            <a:endParaRPr lang="fr-FR" sz="2400" dirty="0">
              <a:solidFill>
                <a:schemeClr val="tx1"/>
              </a:solidFill>
              <a:latin typeface="Tahoma"/>
              <a:cs typeface="Tahoma"/>
            </a:endParaRP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2116775" y="715584"/>
            <a:ext cx="7390692" cy="50091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 defTabSz="535061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400"/>
              </a:lnSpc>
            </a:pP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 EU – China Summer School 2015</a:t>
            </a:r>
            <a:endParaRPr lang="fr-FR" sz="3200" dirty="0">
              <a:solidFill>
                <a:srgbClr val="004175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85142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679780" y="1801638"/>
            <a:ext cx="8515132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§"/>
              <a:defRPr/>
            </a:pPr>
            <a:r>
              <a:rPr lang="de-DE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Europa 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Institute </a:t>
            </a:r>
            <a:r>
              <a:rPr lang="de-DE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University </a:t>
            </a:r>
            <a:r>
              <a:rPr lang="de-DE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Saarland, Saarbrücken (Germany)</a:t>
            </a:r>
          </a:p>
          <a:p>
            <a:pPr>
              <a:buFont typeface="Wingdings" charset="0"/>
              <a:buChar char="Ø"/>
              <a:defRPr/>
            </a:pPr>
            <a:endParaRPr lang="de-DE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342900" indent="-342900">
              <a:buFont typeface="Wingdings" charset="2"/>
              <a:buChar char="§"/>
              <a:defRPr/>
            </a:pP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European Center </a:t>
            </a:r>
            <a:r>
              <a:rPr lang="de-DE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Economic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and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Financial Law </a:t>
            </a:r>
            <a:r>
              <a:rPr lang="de-DE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at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the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Pantheion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University, Athens (</a:t>
            </a:r>
            <a:r>
              <a:rPr lang="de-DE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Greece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)</a:t>
            </a:r>
          </a:p>
          <a:p>
            <a:pPr>
              <a:buFont typeface="Wingdings" charset="0"/>
              <a:buChar char="Ø"/>
              <a:defRPr/>
            </a:pPr>
            <a:endParaRPr lang="de-DE" dirty="0">
              <a:solidFill>
                <a:srgbClr val="004175"/>
              </a:solidFill>
              <a:latin typeface="Tahoma"/>
              <a:ea typeface="ＭＳ Ｐゴシック" charset="0"/>
              <a:cs typeface="Tahoma"/>
            </a:endParaRPr>
          </a:p>
          <a:p>
            <a:pPr marL="342900" indent="-342900">
              <a:buFont typeface="Wingdings" charset="2"/>
              <a:buChar char="§"/>
              <a:defRPr/>
            </a:pPr>
            <a:r>
              <a:rPr lang="de-DE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Anargyrios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and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Korgialenios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School </a:t>
            </a:r>
            <a:r>
              <a:rPr lang="de-DE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of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</a:t>
            </a:r>
            <a:r>
              <a:rPr lang="de-DE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Spetses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 (</a:t>
            </a:r>
            <a:r>
              <a:rPr lang="de-DE" dirty="0" err="1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Greece</a:t>
            </a:r>
            <a:r>
              <a:rPr lang="de-DE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)</a:t>
            </a:r>
          </a:p>
        </p:txBody>
      </p:sp>
      <p:sp>
        <p:nvSpPr>
          <p:cNvPr id="5" name="Rectangle 4"/>
          <p:cNvSpPr/>
          <p:nvPr/>
        </p:nvSpPr>
        <p:spPr>
          <a:xfrm>
            <a:off x="2113045" y="395064"/>
            <a:ext cx="6522407" cy="107721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EU </a:t>
            </a:r>
            <a:r>
              <a:rPr lang="de-DE" sz="3200" dirty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– China Summer School </a:t>
            </a:r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2015</a:t>
            </a:r>
          </a:p>
          <a:p>
            <a:r>
              <a:rPr lang="de-DE" sz="3200" dirty="0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Academic </a:t>
            </a:r>
            <a:r>
              <a:rPr lang="de-DE" sz="3200" dirty="0" err="1" smtClean="0">
                <a:solidFill>
                  <a:srgbClr val="004175"/>
                </a:solidFill>
                <a:latin typeface="Tahoma"/>
                <a:ea typeface="ＭＳ Ｐゴシック" charset="0"/>
                <a:cs typeface="Tahoma"/>
              </a:rPr>
              <a:t>partners</a:t>
            </a:r>
            <a:endParaRPr lang="fr-FR" sz="2800" dirty="0">
              <a:latin typeface="Tahoma"/>
              <a:cs typeface="Tahoma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2447" y="4675826"/>
            <a:ext cx="2762465" cy="83228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4246" y="4675826"/>
            <a:ext cx="2300106" cy="718689"/>
          </a:xfrm>
          <a:prstGeom prst="rect">
            <a:avLst/>
          </a:prstGeom>
        </p:spPr>
      </p:pic>
      <p:pic>
        <p:nvPicPr>
          <p:cNvPr id="2" name="Image 1" descr="Logo europains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559" y="4675826"/>
            <a:ext cx="2108128" cy="83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55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610</Words>
  <Application>Microsoft Office PowerPoint</Application>
  <PresentationFormat>Benutzerdefiniert</PresentationFormat>
  <Paragraphs>130</Paragraphs>
  <Slides>21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21</vt:i4>
      </vt:variant>
    </vt:vector>
  </HeadingPairs>
  <TitlesOfParts>
    <vt:vector size="23" baseType="lpstr">
      <vt:lpstr>Office-Design</vt:lpstr>
      <vt:lpstr>1_Office-Design</vt:lpstr>
      <vt:lpstr>The EU-China  Summer School 2015</vt:lpstr>
      <vt:lpstr>PowerPoint-Präsentation</vt:lpstr>
      <vt:lpstr>The Centre international de formation européenne (CIFE)</vt:lpstr>
      <vt:lpstr>We are present in</vt:lpstr>
      <vt:lpstr>CIFE offers</vt:lpstr>
      <vt:lpstr>European Studies Programmes</vt:lpstr>
      <vt:lpstr>European Studies Programmes</vt:lpstr>
      <vt:lpstr>PowerPoint-Präsentation</vt:lpstr>
      <vt:lpstr>PowerPoint-Präsentation</vt:lpstr>
      <vt:lpstr>Programme  EU – China Summer School 2015</vt:lpstr>
      <vt:lpstr>PowerPoint-Präsentation</vt:lpstr>
      <vt:lpstr>EU – China Summer School 2015</vt:lpstr>
      <vt:lpstr>The accommodation at Spetses - Anargyrios &amp; Korgialenios School </vt:lpstr>
      <vt:lpstr>EU – China Summer School 2015</vt:lpstr>
      <vt:lpstr>The accomodation in Athens: Cypria Hotel</vt:lpstr>
      <vt:lpstr>Upon completion of the 2015 EU – China Summer School</vt:lpstr>
      <vt:lpstr>Some pictures of former  EU – China Summer Schools</vt:lpstr>
      <vt:lpstr>Some pictures of former EU – China Summer Schools</vt:lpstr>
      <vt:lpstr>Some pictures of former EU – China Summer Schools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Asfk aäöelfk aeflök</dc:title>
  <dc:creator>hecker</dc:creator>
  <cp:lastModifiedBy>Michael</cp:lastModifiedBy>
  <cp:revision>232</cp:revision>
  <dcterms:created xsi:type="dcterms:W3CDTF">2014-06-21T15:42:48Z</dcterms:created>
  <dcterms:modified xsi:type="dcterms:W3CDTF">2015-02-28T12:11:55Z</dcterms:modified>
</cp:coreProperties>
</file>